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1"/>
  </p:notesMasterIdLst>
  <p:sldIdLst>
    <p:sldId id="2014" r:id="rId2"/>
    <p:sldId id="258" r:id="rId3"/>
    <p:sldId id="2025" r:id="rId4"/>
    <p:sldId id="1596" r:id="rId5"/>
    <p:sldId id="569" r:id="rId6"/>
    <p:sldId id="612" r:id="rId7"/>
    <p:sldId id="2013" r:id="rId8"/>
    <p:sldId id="484" r:id="rId9"/>
    <p:sldId id="486" r:id="rId10"/>
    <p:sldId id="559" r:id="rId11"/>
    <p:sldId id="561" r:id="rId12"/>
    <p:sldId id="599" r:id="rId13"/>
    <p:sldId id="2022" r:id="rId14"/>
    <p:sldId id="491" r:id="rId15"/>
    <p:sldId id="605" r:id="rId16"/>
    <p:sldId id="2026" r:id="rId17"/>
    <p:sldId id="606" r:id="rId18"/>
    <p:sldId id="555" r:id="rId19"/>
    <p:sldId id="589" r:id="rId20"/>
    <p:sldId id="620" r:id="rId21"/>
    <p:sldId id="622" r:id="rId22"/>
    <p:sldId id="492" r:id="rId23"/>
    <p:sldId id="2017" r:id="rId24"/>
    <p:sldId id="590" r:id="rId25"/>
    <p:sldId id="591" r:id="rId26"/>
    <p:sldId id="598" r:id="rId27"/>
    <p:sldId id="2018" r:id="rId28"/>
    <p:sldId id="405" r:id="rId29"/>
    <p:sldId id="353" r:id="rId30"/>
  </p:sldIdLst>
  <p:sldSz cx="12801600" cy="9601200" type="A3"/>
  <p:notesSz cx="6807200" cy="9939338"/>
  <p:defaultTextStyle>
    <a:defPPr>
      <a:defRPr lang="ja-JP"/>
    </a:defPPr>
    <a:lvl1pPr marL="0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1pPr>
    <a:lvl2pPr marL="539744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2pPr>
    <a:lvl3pPr marL="1079487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3pPr>
    <a:lvl4pPr marL="1619231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4pPr>
    <a:lvl5pPr marL="2158976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5pPr>
    <a:lvl6pPr marL="2698719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6pPr>
    <a:lvl7pPr marL="3238463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7pPr>
    <a:lvl8pPr marL="3778205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8pPr>
    <a:lvl9pPr marL="4317949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  <p15:guide id="3" orient="horz" pos="11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999"/>
    <a:srgbClr val="E4007F"/>
    <a:srgbClr val="F57C00"/>
    <a:srgbClr val="9C27B0"/>
    <a:srgbClr val="0950AD"/>
    <a:srgbClr val="021C8B"/>
    <a:srgbClr val="009944"/>
    <a:srgbClr val="0068B7"/>
    <a:srgbClr val="009E96"/>
    <a:srgbClr val="F3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30" autoAdjust="0"/>
    <p:restoredTop sz="75726" autoAdjust="0"/>
  </p:normalViewPr>
  <p:slideViewPr>
    <p:cSldViewPr snapToGrid="0">
      <p:cViewPr>
        <p:scale>
          <a:sx n="48" d="100"/>
          <a:sy n="48" d="100"/>
        </p:scale>
        <p:origin x="2232" y="414"/>
      </p:cViewPr>
      <p:guideLst>
        <p:guide orient="horz" pos="3024"/>
        <p:guide pos="4032"/>
        <p:guide orient="horz" pos="11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052" cy="498714"/>
          </a:xfrm>
          <a:prstGeom prst="rect">
            <a:avLst/>
          </a:prstGeom>
        </p:spPr>
        <p:txBody>
          <a:bodyPr vert="horz" lIns="91480" tIns="45740" rIns="91480" bIns="4574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562" y="0"/>
            <a:ext cx="2950051" cy="498714"/>
          </a:xfrm>
          <a:prstGeom prst="rect">
            <a:avLst/>
          </a:prstGeom>
        </p:spPr>
        <p:txBody>
          <a:bodyPr vert="horz" lIns="91480" tIns="45740" rIns="91480" bIns="45740" rtlCol="0"/>
          <a:lstStyle>
            <a:lvl1pPr algn="r">
              <a:defRPr sz="1200"/>
            </a:lvl1pPr>
          </a:lstStyle>
          <a:p>
            <a:fld id="{8CD603FF-1B18-42AF-8987-5E37271E7AAD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1425"/>
            <a:ext cx="4471988" cy="3354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80" tIns="45740" rIns="91480" bIns="4574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515" y="4783844"/>
            <a:ext cx="5445760" cy="3913475"/>
          </a:xfrm>
          <a:prstGeom prst="rect">
            <a:avLst/>
          </a:prstGeom>
        </p:spPr>
        <p:txBody>
          <a:bodyPr vert="horz" lIns="91480" tIns="45740" rIns="91480" bIns="4574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26"/>
            <a:ext cx="2950052" cy="498714"/>
          </a:xfrm>
          <a:prstGeom prst="rect">
            <a:avLst/>
          </a:prstGeom>
        </p:spPr>
        <p:txBody>
          <a:bodyPr vert="horz" lIns="91480" tIns="45740" rIns="91480" bIns="4574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562" y="9440626"/>
            <a:ext cx="2950051" cy="498714"/>
          </a:xfrm>
          <a:prstGeom prst="rect">
            <a:avLst/>
          </a:prstGeom>
        </p:spPr>
        <p:txBody>
          <a:bodyPr vert="horz" lIns="91480" tIns="45740" rIns="91480" bIns="45740" rtlCol="0" anchor="b"/>
          <a:lstStyle>
            <a:lvl1pPr algn="r">
              <a:defRPr sz="1200"/>
            </a:lvl1pPr>
          </a:lstStyle>
          <a:p>
            <a:fld id="{DB0C6A77-C5CA-4BC8-845B-EFF8894528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45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1pPr>
    <a:lvl2pPr marL="539744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2pPr>
    <a:lvl3pPr marL="1079487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3pPr>
    <a:lvl4pPr marL="1619231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4pPr>
    <a:lvl5pPr marL="2158976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5pPr>
    <a:lvl6pPr marL="2698719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6pPr>
    <a:lvl7pPr marL="3238463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7pPr>
    <a:lvl8pPr marL="3778205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8pPr>
    <a:lvl9pPr marL="4317949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6A77-C5CA-4BC8-845B-EFF8894528D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46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359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024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07385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67255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94298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Verify 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Circle because market is very competitive</a:t>
            </a:r>
          </a:p>
          <a:p>
            <a:r>
              <a:rPr kumimoji="1" lang="en-US" altLang="ja-JP" dirty="0"/>
              <a:t>1step forward , another company </a:t>
            </a:r>
            <a:r>
              <a:rPr kumimoji="1" lang="en-US" altLang="ja-JP" dirty="0" err="1"/>
              <a:t>wi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ll</a:t>
            </a:r>
            <a:r>
              <a:rPr kumimoji="1" lang="en-US" altLang="ja-JP" dirty="0"/>
              <a:t> </a:t>
            </a:r>
          </a:p>
          <a:p>
            <a:r>
              <a:rPr kumimoji="1" lang="en-US" altLang="ja-JP" dirty="0"/>
              <a:t>Customer really want, what kind of service have value</a:t>
            </a:r>
          </a:p>
          <a:p>
            <a:r>
              <a:rPr kumimoji="1" lang="en-US" altLang="ja-JP" dirty="0"/>
              <a:t>In future.</a:t>
            </a:r>
          </a:p>
          <a:p>
            <a:r>
              <a:rPr kumimoji="1" lang="en-US" altLang="ja-JP" dirty="0"/>
              <a:t>You resource is not unlimited</a:t>
            </a:r>
          </a:p>
          <a:p>
            <a:r>
              <a:rPr kumimoji="1" lang="en-US" altLang="ja-JP" dirty="0"/>
              <a:t>Prioritize and focus 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Our service can give good information to make </a:t>
            </a:r>
            <a:r>
              <a:rPr kumimoji="1" lang="en-US" altLang="ja-JP" dirty="0" err="1"/>
              <a:t>decidion</a:t>
            </a:r>
            <a:r>
              <a:rPr kumimoji="1" lang="en-US" altLang="ja-JP" dirty="0"/>
              <a:t> about </a:t>
            </a:r>
            <a:r>
              <a:rPr kumimoji="1" lang="en-US" altLang="ja-JP" dirty="0" err="1"/>
              <a:t>mketing</a:t>
            </a:r>
            <a:r>
              <a:rPr kumimoji="1" lang="en-US" altLang="ja-JP" dirty="0"/>
              <a:t> strategy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C6A77-C5CA-4BC8-845B-EFF8894528D9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6975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62410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こういった取り組みをご評価いただき、昨年この様な賞も受賞させていただきました。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3B757-CFD3-4B6D-A4F1-A1ED4440CF2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7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r>
              <a:rPr kumimoji="1" lang="en-US" altLang="ja-JP" dirty="0"/>
              <a:t>Even this kind of big company now focus on improving cx</a:t>
            </a:r>
          </a:p>
        </p:txBody>
      </p:sp>
    </p:spTree>
    <p:extLst>
      <p:ext uri="{BB962C8B-B14F-4D97-AF65-F5344CB8AC3E}">
        <p14:creationId xmlns:p14="http://schemas.microsoft.com/office/powerpoint/2010/main" val="38955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08915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076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r>
              <a:rPr kumimoji="1" lang="en-US" altLang="ja-JP" dirty="0"/>
              <a:t>11points scale</a:t>
            </a:r>
          </a:p>
          <a:p>
            <a:pPr defTabSz="914984">
              <a:defRPr/>
            </a:pPr>
            <a:r>
              <a:rPr kumimoji="1" lang="en-US" altLang="ja-JP" dirty="0"/>
              <a:t>After customers select their own scale</a:t>
            </a:r>
          </a:p>
        </p:txBody>
      </p:sp>
    </p:spTree>
    <p:extLst>
      <p:ext uri="{BB962C8B-B14F-4D97-AF65-F5344CB8AC3E}">
        <p14:creationId xmlns:p14="http://schemas.microsoft.com/office/powerpoint/2010/main" val="516307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r>
              <a:rPr kumimoji="1" lang="en-US" altLang="ja-JP" dirty="0"/>
              <a:t>Then we </a:t>
            </a:r>
            <a:r>
              <a:rPr kumimoji="1" lang="en-US" altLang="ja-JP" dirty="0" err="1"/>
              <a:t>devide</a:t>
            </a:r>
            <a:r>
              <a:rPr kumimoji="1" lang="en-US" altLang="ja-JP" dirty="0"/>
              <a:t> customer in 3 </a:t>
            </a:r>
            <a:r>
              <a:rPr kumimoji="1" lang="en-US" altLang="ja-JP" dirty="0" err="1"/>
              <a:t>segument</a:t>
            </a:r>
            <a:endParaRPr kumimoji="1" lang="en-US" altLang="ja-JP" dirty="0"/>
          </a:p>
          <a:p>
            <a:pPr defTabSz="914984">
              <a:defRPr/>
            </a:pPr>
            <a:r>
              <a:rPr kumimoji="1" lang="en-US" altLang="ja-JP" dirty="0"/>
              <a:t>Passive kind of neutral</a:t>
            </a:r>
          </a:p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8892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r>
              <a:rPr kumimoji="1" lang="en-US" altLang="ja-JP" dirty="0"/>
              <a:t>45% minus 20 which is equal to 25</a:t>
            </a:r>
          </a:p>
          <a:p>
            <a:pPr defTabSz="914984">
              <a:defRPr/>
            </a:pPr>
            <a:r>
              <a:rPr kumimoji="1" lang="en-US" altLang="ja-JP" dirty="0"/>
              <a:t>This is our </a:t>
            </a:r>
            <a:r>
              <a:rPr kumimoji="1" lang="en-US" altLang="ja-JP" dirty="0" err="1"/>
              <a:t>metrix</a:t>
            </a:r>
            <a:r>
              <a:rPr kumimoji="1" lang="en-US" altLang="ja-JP" dirty="0"/>
              <a:t>. Or indicator </a:t>
            </a:r>
          </a:p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63545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1271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0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813323" cy="9601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6476" y="337858"/>
            <a:ext cx="1594753" cy="2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31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2" y="2"/>
            <a:ext cx="12801599" cy="6943658"/>
          </a:xfrm>
          <a:prstGeom prst="rect">
            <a:avLst/>
          </a:prstGeom>
          <a:solidFill>
            <a:srgbClr val="1D2088"/>
          </a:solidFill>
          <a:ln>
            <a:solidFill>
              <a:srgbClr val="313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ja-JP" altLang="en-US" sz="2746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2711" y="6943660"/>
            <a:ext cx="265176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75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_Template_Cw_Contents_A_v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2"/>
          <p:cNvSpPr txBox="1">
            <a:spLocks noChangeArrowheads="1"/>
          </p:cNvSpPr>
          <p:nvPr userDrawn="1"/>
        </p:nvSpPr>
        <p:spPr bwMode="auto">
          <a:xfrm>
            <a:off x="4759569" y="9298800"/>
            <a:ext cx="3282462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lvl1pPr algn="l">
              <a:defRPr sz="1200">
                <a:solidFill>
                  <a:srgbClr val="B4B4C8"/>
                </a:solidFill>
                <a:latin typeface="Verdana" pitchFamily="1" charset="0"/>
              </a:defRPr>
            </a:lvl1pPr>
          </a:lstStyle>
          <a:p>
            <a:pPr algn="ctr">
              <a:defRPr/>
            </a:pPr>
            <a:r>
              <a:rPr lang="en-US" sz="775" b="1" i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Copyright </a:t>
            </a:r>
            <a:r>
              <a:rPr kumimoji="1" lang="en-US" sz="775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© Emotion Tech </a:t>
            </a:r>
            <a:r>
              <a:rPr kumimoji="1" lang="en-US" altLang="ja-JP" sz="775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Inc.</a:t>
            </a:r>
            <a:r>
              <a:rPr kumimoji="1" lang="en-US" altLang="ja-JP" sz="775" b="1" i="0" kern="1200" baseline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 </a:t>
            </a:r>
            <a:r>
              <a:rPr kumimoji="1" lang="en-US" sz="775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All </a:t>
            </a:r>
            <a:r>
              <a:rPr lang="en-US" sz="775" b="1" i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Rights Reserved.</a:t>
            </a:r>
            <a:endParaRPr lang="en-US" altLang="ja-JP" sz="775" b="1" i="0" dirty="0">
              <a:solidFill>
                <a:srgbClr val="27277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Rectangle 33"/>
          <p:cNvSpPr txBox="1">
            <a:spLocks noChangeArrowheads="1"/>
          </p:cNvSpPr>
          <p:nvPr userDrawn="1"/>
        </p:nvSpPr>
        <p:spPr bwMode="auto">
          <a:xfrm>
            <a:off x="11046477" y="9298800"/>
            <a:ext cx="1783784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defPPr>
              <a:defRPr lang="ja-JP"/>
            </a:defPPr>
            <a:lvl1pPr>
              <a:defRPr sz="900" b="1" i="0">
                <a:solidFill>
                  <a:srgbClr val="B8A49E"/>
                </a:solidFill>
                <a:latin typeface="Bradley Hand ITC" panose="03070402050302030203" pitchFamily="66" charset="0"/>
                <a:ea typeface="ＭＳ Ｐゴシック" pitchFamily="1" charset="-128"/>
              </a:defRPr>
            </a:lvl1pPr>
          </a:lstStyle>
          <a:p>
            <a:pPr lvl="0" algn="r"/>
            <a:fld id="{AC8B9983-F6EA-46FB-B832-9FB791B7D33D}" type="slidenum">
              <a:rPr lang="en-US" altLang="ja-JP" sz="1800" b="0" smtClean="0">
                <a:solidFill>
                  <a:srgbClr val="272777"/>
                </a:solidFill>
                <a:latin typeface="Freestyle Script" panose="030804020302050B0404" pitchFamily="66" charset="0"/>
                <a:ea typeface="游ゴシック" panose="020B0400000000000000" pitchFamily="50" charset="-128"/>
              </a:rPr>
              <a:pPr lvl="0" algn="r"/>
              <a:t>‹#›</a:t>
            </a:fld>
            <a:endParaRPr lang="en-US" altLang="ja-JP" sz="1800" b="0" dirty="0">
              <a:solidFill>
                <a:srgbClr val="272777"/>
              </a:solidFill>
              <a:latin typeface="Freestyle Script" panose="030804020302050B0404" pitchFamily="66" charset="0"/>
              <a:ea typeface="游ゴシック" panose="020B04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5885465" y="-5884504"/>
            <a:ext cx="1031633" cy="1280064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6476" y="337858"/>
            <a:ext cx="1594753" cy="2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0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_Template_Cw_Contents_A_v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5914392" y="-5913431"/>
            <a:ext cx="973778" cy="12800641"/>
          </a:xfrm>
          <a:prstGeom prst="rect">
            <a:avLst/>
          </a:prstGeom>
        </p:spPr>
      </p:pic>
      <p:sp>
        <p:nvSpPr>
          <p:cNvPr id="7" name="Rectangle 32"/>
          <p:cNvSpPr txBox="1">
            <a:spLocks noChangeArrowheads="1"/>
          </p:cNvSpPr>
          <p:nvPr userDrawn="1"/>
        </p:nvSpPr>
        <p:spPr bwMode="auto">
          <a:xfrm>
            <a:off x="4759569" y="9298800"/>
            <a:ext cx="3282462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lvl1pPr algn="l">
              <a:defRPr sz="1200">
                <a:solidFill>
                  <a:srgbClr val="B4B4C8"/>
                </a:solidFill>
                <a:latin typeface="Verdana" pitchFamily="1" charset="0"/>
              </a:defRPr>
            </a:lvl1pPr>
          </a:lstStyle>
          <a:p>
            <a:pPr algn="ctr">
              <a:defRPr/>
            </a:pPr>
            <a:r>
              <a:rPr lang="en-US" sz="776" b="1" i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Copyright </a:t>
            </a:r>
            <a:r>
              <a:rPr kumimoji="1" lang="en-US" sz="776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© Emotion Tech </a:t>
            </a:r>
            <a:r>
              <a:rPr kumimoji="1" lang="en-US" altLang="ja-JP" sz="776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Inc.</a:t>
            </a:r>
            <a:r>
              <a:rPr kumimoji="1" lang="en-US" altLang="ja-JP" sz="776" b="1" i="0" kern="1200" baseline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 </a:t>
            </a:r>
            <a:r>
              <a:rPr kumimoji="1" lang="en-US" sz="776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All </a:t>
            </a:r>
            <a:r>
              <a:rPr lang="en-US" sz="776" b="1" i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Rights Reserved.</a:t>
            </a:r>
            <a:endParaRPr lang="en-US" altLang="ja-JP" sz="776" b="1" i="0" dirty="0">
              <a:solidFill>
                <a:srgbClr val="27277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Rectangle 33"/>
          <p:cNvSpPr txBox="1">
            <a:spLocks noChangeArrowheads="1"/>
          </p:cNvSpPr>
          <p:nvPr userDrawn="1"/>
        </p:nvSpPr>
        <p:spPr bwMode="auto">
          <a:xfrm>
            <a:off x="11046476" y="9298800"/>
            <a:ext cx="1783785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defPPr>
              <a:defRPr lang="ja-JP"/>
            </a:defPPr>
            <a:lvl1pPr>
              <a:defRPr sz="900" b="1" i="0">
                <a:solidFill>
                  <a:srgbClr val="B8A49E"/>
                </a:solidFill>
                <a:latin typeface="Bradley Hand ITC" panose="03070402050302030203" pitchFamily="66" charset="0"/>
                <a:ea typeface="ＭＳ Ｐゴシック" pitchFamily="1" charset="-128"/>
              </a:defRPr>
            </a:lvl1pPr>
          </a:lstStyle>
          <a:p>
            <a:pPr lvl="0" algn="r"/>
            <a:fld id="{AC8B9983-F6EA-46FB-B832-9FB791B7D33D}" type="slidenum">
              <a:rPr lang="en-US" altLang="ja-JP" sz="1800" b="0" smtClean="0">
                <a:solidFill>
                  <a:srgbClr val="272777"/>
                </a:solidFill>
                <a:latin typeface="Freestyle Script" panose="030804020302050B0404" pitchFamily="66" charset="0"/>
                <a:ea typeface="游ゴシック" panose="020B0400000000000000" pitchFamily="50" charset="-128"/>
              </a:rPr>
              <a:pPr lvl="0" algn="r"/>
              <a:t>‹#›</a:t>
            </a:fld>
            <a:endParaRPr lang="en-US" altLang="ja-JP" sz="1800" b="0" dirty="0">
              <a:solidFill>
                <a:srgbClr val="272777"/>
              </a:solidFill>
              <a:latin typeface="Freestyle Script" panose="030804020302050B0404" pitchFamily="66" charset="0"/>
              <a:ea typeface="游ゴシック" panose="020B0400000000000000" pitchFamily="50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8366" y="106765"/>
            <a:ext cx="10467737" cy="83058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6476" y="337858"/>
            <a:ext cx="1594753" cy="2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3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2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4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4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1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1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13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2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2" y="3507105"/>
            <a:ext cx="5442347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0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2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5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8" y="1382399"/>
            <a:ext cx="6480811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7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8" y="1382399"/>
            <a:ext cx="6480811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1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1" y="8898894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1" y="8898894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1" y="8898894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33"/>
          <p:cNvSpPr txBox="1">
            <a:spLocks noChangeArrowheads="1"/>
          </p:cNvSpPr>
          <p:nvPr userDrawn="1"/>
        </p:nvSpPr>
        <p:spPr bwMode="auto">
          <a:xfrm>
            <a:off x="11986915" y="9242142"/>
            <a:ext cx="853440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defPPr>
              <a:defRPr lang="ja-JP"/>
            </a:defPPr>
            <a:lvl1pPr>
              <a:defRPr sz="900" b="1" i="0">
                <a:solidFill>
                  <a:srgbClr val="B8A49E"/>
                </a:solidFill>
                <a:latin typeface="Bradley Hand ITC" panose="03070402050302030203" pitchFamily="66" charset="0"/>
                <a:ea typeface="ＭＳ Ｐゴシック" pitchFamily="1" charset="-128"/>
              </a:defRPr>
            </a:lvl1pPr>
          </a:lstStyle>
          <a:p>
            <a:pPr lvl="0" algn="ctr"/>
            <a:fld id="{AC8B9983-F6EA-46FB-B832-9FB791B7D33D}" type="slidenum">
              <a:rPr lang="en-US" altLang="ja-JP" sz="2068" smtClean="0">
                <a:solidFill>
                  <a:schemeClr val="bg1"/>
                </a:solidFill>
              </a:rPr>
              <a:pPr lvl="0" algn="ctr"/>
              <a:t>‹#›</a:t>
            </a:fld>
            <a:endParaRPr lang="en-US" altLang="ja-JP" sz="20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54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kumimoji="1"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kumimoji="1"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6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57.png"/><Relationship Id="rId5" Type="http://schemas.openxmlformats.org/officeDocument/2006/relationships/image" Target="../media/image38.png"/><Relationship Id="rId10" Type="http://schemas.openxmlformats.org/officeDocument/2006/relationships/image" Target="../media/image56.png"/><Relationship Id="rId4" Type="http://schemas.openxmlformats.org/officeDocument/2006/relationships/image" Target="../media/image37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0.png"/><Relationship Id="rId7" Type="http://schemas.openxmlformats.org/officeDocument/2006/relationships/image" Target="../media/image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29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/>
          <p:cNvSpPr txBox="1"/>
          <p:nvPr/>
        </p:nvSpPr>
        <p:spPr>
          <a:xfrm>
            <a:off x="695109" y="667235"/>
            <a:ext cx="11566030" cy="423763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pPr lvl="0" algn="ctr">
              <a:lnSpc>
                <a:spcPct val="114000"/>
              </a:lnSpc>
              <a:spcBef>
                <a:spcPct val="0"/>
              </a:spcBef>
              <a:defRPr/>
            </a:pPr>
            <a:r>
              <a:rPr lang="en-US" altLang="ja-JP" sz="8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 Tech Inc.</a:t>
            </a:r>
          </a:p>
          <a:p>
            <a:pPr lvl="0" algn="ctr">
              <a:lnSpc>
                <a:spcPct val="114000"/>
              </a:lnSpc>
              <a:spcBef>
                <a:spcPct val="0"/>
              </a:spcBef>
              <a:defRPr/>
            </a:pPr>
            <a:r>
              <a:rPr lang="en-US" altLang="ja-JP" sz="8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&amp;</a:t>
            </a:r>
          </a:p>
          <a:p>
            <a:pPr lvl="0" algn="ctr">
              <a:lnSpc>
                <a:spcPct val="114000"/>
              </a:lnSpc>
              <a:spcBef>
                <a:spcPct val="0"/>
              </a:spcBef>
              <a:defRPr/>
            </a:pPr>
            <a:r>
              <a:rPr lang="en-US" altLang="ja-JP" sz="8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Employee Engagement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95108" y="5449020"/>
            <a:ext cx="11311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</a:t>
            </a:r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Tech Inc.</a:t>
            </a:r>
          </a:p>
          <a:p>
            <a:r>
              <a:rPr lang="en-US" altLang="ja-JP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Marketing Department</a:t>
            </a:r>
          </a:p>
          <a:p>
            <a:r>
              <a:rPr lang="en-US" altLang="ja-JP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Hayato Sudo</a:t>
            </a:r>
          </a:p>
        </p:txBody>
      </p:sp>
    </p:spTree>
    <p:extLst>
      <p:ext uri="{BB962C8B-B14F-4D97-AF65-F5344CB8AC3E}">
        <p14:creationId xmlns:p14="http://schemas.microsoft.com/office/powerpoint/2010/main" val="2324844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In 2003, a partner of Bain and Company released “NPS”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He verified NPS has strong connection with company growth.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From 2003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0210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0" y="2439081"/>
            <a:ext cx="4985576" cy="6519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6" name="正方形/長方形 55"/>
          <p:cNvSpPr/>
          <p:nvPr/>
        </p:nvSpPr>
        <p:spPr>
          <a:xfrm>
            <a:off x="6291618" y="4468343"/>
            <a:ext cx="6324644" cy="246221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In 2003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　　　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to solve “satisfaction problem”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　　　　　　　　　　　　　　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4800" b="1" dirty="0">
                <a:solidFill>
                  <a:srgbClr val="375CB5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N</a:t>
            </a:r>
            <a:r>
              <a:rPr lang="en-US" altLang="ja-JP" sz="4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et</a:t>
            </a:r>
            <a:r>
              <a:rPr lang="ja-JP" altLang="en-US" sz="4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4800" b="1" dirty="0">
                <a:solidFill>
                  <a:srgbClr val="375CB5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</a:t>
            </a:r>
            <a:r>
              <a:rPr lang="en-US" altLang="ja-JP" sz="4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romoter</a:t>
            </a:r>
            <a:r>
              <a:rPr lang="ja-JP" altLang="en-US" sz="4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4800" b="1" dirty="0">
                <a:solidFill>
                  <a:srgbClr val="375CB5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</a:t>
            </a:r>
            <a:r>
              <a:rPr lang="en-US" altLang="ja-JP" sz="4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core</a:t>
            </a:r>
          </a:p>
          <a:p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7" name="直線コネクタ 56"/>
          <p:cNvCxnSpPr/>
          <p:nvPr/>
        </p:nvCxnSpPr>
        <p:spPr>
          <a:xfrm flipV="1">
            <a:off x="4897015" y="4353636"/>
            <a:ext cx="1271773" cy="1014049"/>
          </a:xfrm>
          <a:prstGeom prst="line">
            <a:avLst/>
          </a:prstGeom>
          <a:ln>
            <a:solidFill>
              <a:srgbClr val="0068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9" name="Picture 2" descr="ãblue slide designãã®ç»åæ¤ç´¢çµæ">
            <a:extLst>
              <a:ext uri="{FF2B5EF4-FFF2-40B4-BE49-F238E27FC236}">
                <a16:creationId xmlns:a16="http://schemas.microsoft.com/office/drawing/2014/main" id="{CC8B291A-DD48-4254-B4A1-1DA346D1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928233" y="3900393"/>
            <a:ext cx="5533354" cy="27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矢印: 下 1">
            <a:extLst>
              <a:ext uri="{FF2B5EF4-FFF2-40B4-BE49-F238E27FC236}">
                <a16:creationId xmlns:a16="http://schemas.microsoft.com/office/drawing/2014/main" id="{B08A762E-CC75-4559-8920-360E1A38A5EF}"/>
              </a:ext>
            </a:extLst>
          </p:cNvPr>
          <p:cNvSpPr/>
          <p:nvPr/>
        </p:nvSpPr>
        <p:spPr>
          <a:xfrm>
            <a:off x="9021263" y="6887222"/>
            <a:ext cx="1172817" cy="3367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11CE880-1B2D-4D42-B4E1-0C64ACC73F14}"/>
              </a:ext>
            </a:extLst>
          </p:cNvPr>
          <p:cNvSpPr/>
          <p:nvPr/>
        </p:nvSpPr>
        <p:spPr>
          <a:xfrm>
            <a:off x="5779273" y="7561303"/>
            <a:ext cx="6936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3600" b="1" dirty="0">
                <a:solidFill>
                  <a:srgbClr val="375CB5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E</a:t>
            </a: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mployee</a:t>
            </a:r>
            <a:r>
              <a:rPr lang="en-US" altLang="ja-JP" sz="3600" b="1" dirty="0">
                <a:solidFill>
                  <a:srgbClr val="375CB5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N</a:t>
            </a: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et</a:t>
            </a:r>
            <a:r>
              <a:rPr lang="ja-JP" altLang="en-US" sz="3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600" b="1" dirty="0">
                <a:solidFill>
                  <a:srgbClr val="375CB5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</a:t>
            </a: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romoter</a:t>
            </a:r>
            <a:r>
              <a:rPr lang="ja-JP" altLang="en-US" sz="3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600" b="1" dirty="0">
                <a:solidFill>
                  <a:srgbClr val="375CB5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</a:t>
            </a: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72071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1810719"/>
            <a:ext cx="651395" cy="74481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8" name="正方形/長方形 47"/>
          <p:cNvSpPr>
            <a:spLocks noChangeAspect="1"/>
          </p:cNvSpPr>
          <p:nvPr/>
        </p:nvSpPr>
        <p:spPr>
          <a:xfrm>
            <a:off x="6838398" y="-1305156"/>
            <a:ext cx="5322402" cy="443849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CXM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の支援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 rot="5400000">
            <a:off x="13177383" y="101447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4" name="正方形/長方形 43"/>
          <p:cNvSpPr/>
          <p:nvPr/>
        </p:nvSpPr>
        <p:spPr>
          <a:xfrm rot="5400000">
            <a:off x="13177383" y="872034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5" name="正方形/長方形 44"/>
          <p:cNvSpPr/>
          <p:nvPr/>
        </p:nvSpPr>
        <p:spPr>
          <a:xfrm rot="5400000">
            <a:off x="13177383" y="1642620"/>
            <a:ext cx="613761" cy="651178"/>
          </a:xfrm>
          <a:prstGeom prst="rect">
            <a:avLst/>
          </a:prstGeom>
          <a:solidFill>
            <a:srgbClr val="E60012"/>
          </a:solidFill>
          <a:ln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9" name="正方形/長方形 48"/>
          <p:cNvSpPr/>
          <p:nvPr/>
        </p:nvSpPr>
        <p:spPr>
          <a:xfrm rot="5400000">
            <a:off x="13502972" y="2413206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0" name="正方形/長方形 49"/>
          <p:cNvSpPr/>
          <p:nvPr/>
        </p:nvSpPr>
        <p:spPr>
          <a:xfrm rot="5400000">
            <a:off x="13177383" y="3183792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1" name="正方形/長方形 50"/>
          <p:cNvSpPr/>
          <p:nvPr/>
        </p:nvSpPr>
        <p:spPr>
          <a:xfrm rot="5400000">
            <a:off x="13177383" y="3954378"/>
            <a:ext cx="613761" cy="651178"/>
          </a:xfrm>
          <a:prstGeom prst="rect">
            <a:avLst/>
          </a:prstGeom>
          <a:solidFill>
            <a:srgbClr val="8FC31F"/>
          </a:solidFill>
          <a:ln>
            <a:solidFill>
              <a:srgbClr val="8FC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2" name="正方形/長方形 51"/>
          <p:cNvSpPr/>
          <p:nvPr/>
        </p:nvSpPr>
        <p:spPr>
          <a:xfrm rot="5400000">
            <a:off x="13502972" y="4724964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3" name="正方形/長方形 52"/>
          <p:cNvSpPr/>
          <p:nvPr/>
        </p:nvSpPr>
        <p:spPr>
          <a:xfrm rot="5400000">
            <a:off x="13177383" y="549555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4" name="正方形/長方形 53"/>
          <p:cNvSpPr/>
          <p:nvPr/>
        </p:nvSpPr>
        <p:spPr>
          <a:xfrm rot="5400000">
            <a:off x="13177383" y="6265228"/>
            <a:ext cx="613761" cy="651178"/>
          </a:xfrm>
          <a:prstGeom prst="rect">
            <a:avLst/>
          </a:prstGeom>
          <a:solidFill>
            <a:srgbClr val="00A0E9"/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5" name="正方形/長方形 54"/>
          <p:cNvSpPr/>
          <p:nvPr/>
        </p:nvSpPr>
        <p:spPr>
          <a:xfrm rot="5400000">
            <a:off x="13502972" y="703672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6" name="正方形/長方形 55"/>
          <p:cNvSpPr/>
          <p:nvPr/>
        </p:nvSpPr>
        <p:spPr>
          <a:xfrm rot="5400000">
            <a:off x="13177383" y="7807308"/>
            <a:ext cx="613761" cy="651178"/>
          </a:xfrm>
          <a:prstGeom prst="rect">
            <a:avLst/>
          </a:prstGeom>
          <a:solidFill>
            <a:srgbClr val="1D2088"/>
          </a:solidFill>
          <a:ln>
            <a:solidFill>
              <a:srgbClr val="1D20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7" name="正方形/長方形 56"/>
          <p:cNvSpPr/>
          <p:nvPr/>
        </p:nvSpPr>
        <p:spPr>
          <a:xfrm rot="5400000">
            <a:off x="13502972" y="8577893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2" name="正方形/長方形 1"/>
          <p:cNvSpPr/>
          <p:nvPr/>
        </p:nvSpPr>
        <p:spPr>
          <a:xfrm>
            <a:off x="1341912" y="-712519"/>
            <a:ext cx="10117777" cy="344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What is Net Promoter Score?</a:t>
            </a:r>
          </a:p>
        </p:txBody>
      </p:sp>
      <p:sp>
        <p:nvSpPr>
          <p:cNvPr id="62" name="正方形/長方形 61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To measure </a:t>
            </a:r>
            <a:r>
              <a:rPr lang="en-US" altLang="ja-JP" sz="2400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eNPS</a:t>
            </a: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, we ask recommendation score.</a:t>
            </a:r>
            <a:endParaRPr lang="ja-JP" altLang="en-US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-149619" y="2501479"/>
            <a:ext cx="13308293" cy="129266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ctr" latinLnBrk="1"/>
            <a:r>
              <a:rPr lang="en-US" altLang="ja-JP" sz="3600" dirty="0"/>
              <a:t>How likely is it that you would recommend your employer</a:t>
            </a:r>
          </a:p>
          <a:p>
            <a:pPr algn="ctr" fontAlgn="ctr" latinLnBrk="1"/>
            <a:r>
              <a:rPr lang="en-US" altLang="ja-JP" sz="3600" dirty="0"/>
              <a:t>to a friend or acquaintance</a:t>
            </a:r>
            <a:r>
              <a:rPr lang="en-US" altLang="ja-JP" sz="4800" dirty="0"/>
              <a:t>?</a:t>
            </a:r>
            <a:endParaRPr lang="en-US" altLang="ja-JP" sz="4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3C2E0635-5BA1-4470-8C17-AF410D87BEB9}"/>
              </a:ext>
            </a:extLst>
          </p:cNvPr>
          <p:cNvSpPr/>
          <p:nvPr/>
        </p:nvSpPr>
        <p:spPr>
          <a:xfrm>
            <a:off x="640804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956C4D22-7AFB-4F7F-A7BC-EDE46E3C2946}"/>
              </a:ext>
            </a:extLst>
          </p:cNvPr>
          <p:cNvSpPr/>
          <p:nvPr/>
        </p:nvSpPr>
        <p:spPr>
          <a:xfrm>
            <a:off x="2767215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2</a:t>
            </a:r>
            <a:endParaRPr kumimoji="1" lang="ja-JP" altLang="en-US" sz="3200" b="1" dirty="0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75DADA4C-15A1-4494-B5C8-3B3F93438B34}"/>
              </a:ext>
            </a:extLst>
          </p:cNvPr>
          <p:cNvSpPr/>
          <p:nvPr/>
        </p:nvSpPr>
        <p:spPr>
          <a:xfrm>
            <a:off x="3830421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3</a:t>
            </a:r>
            <a:endParaRPr kumimoji="1" lang="ja-JP" altLang="en-US" sz="3200" b="1" dirty="0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67F2B45-D84D-4CDE-A993-234153762978}"/>
              </a:ext>
            </a:extLst>
          </p:cNvPr>
          <p:cNvSpPr/>
          <p:nvPr/>
        </p:nvSpPr>
        <p:spPr>
          <a:xfrm>
            <a:off x="4893627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4</a:t>
            </a:r>
            <a:endParaRPr kumimoji="1" lang="ja-JP" altLang="en-US" sz="3200" b="1" dirty="0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63D56099-A14D-4343-8895-24C5DE8DB1FD}"/>
              </a:ext>
            </a:extLst>
          </p:cNvPr>
          <p:cNvSpPr/>
          <p:nvPr/>
        </p:nvSpPr>
        <p:spPr>
          <a:xfrm>
            <a:off x="5956832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5</a:t>
            </a:r>
            <a:endParaRPr kumimoji="1" lang="ja-JP" altLang="en-US" sz="3200" b="1" dirty="0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84FEF4B1-3D03-44CB-AF82-7CA78A0C478A}"/>
              </a:ext>
            </a:extLst>
          </p:cNvPr>
          <p:cNvSpPr/>
          <p:nvPr/>
        </p:nvSpPr>
        <p:spPr>
          <a:xfrm>
            <a:off x="7020038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6</a:t>
            </a:r>
            <a:endParaRPr kumimoji="1" lang="ja-JP" altLang="en-US" sz="3200" b="1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1C188F06-55A2-4347-87E5-E7501145CEEF}"/>
              </a:ext>
            </a:extLst>
          </p:cNvPr>
          <p:cNvSpPr/>
          <p:nvPr/>
        </p:nvSpPr>
        <p:spPr>
          <a:xfrm>
            <a:off x="8083244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7</a:t>
            </a:r>
            <a:endParaRPr kumimoji="1" lang="ja-JP" altLang="en-US" sz="3200" b="1" dirty="0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40B85EC-2AC4-462C-9B54-57948F7D023E}"/>
              </a:ext>
            </a:extLst>
          </p:cNvPr>
          <p:cNvSpPr/>
          <p:nvPr/>
        </p:nvSpPr>
        <p:spPr>
          <a:xfrm>
            <a:off x="9146449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8</a:t>
            </a:r>
            <a:endParaRPr kumimoji="1" lang="ja-JP" altLang="en-US" sz="3200" b="1" dirty="0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273CA2D3-8FB1-4101-9325-218EF750892E}"/>
              </a:ext>
            </a:extLst>
          </p:cNvPr>
          <p:cNvSpPr/>
          <p:nvPr/>
        </p:nvSpPr>
        <p:spPr>
          <a:xfrm>
            <a:off x="10209655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9</a:t>
            </a:r>
            <a:endParaRPr kumimoji="1" lang="ja-JP" altLang="en-US" sz="3200" b="1" dirty="0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EA126669-0306-4645-9E63-872EA70B4565}"/>
              </a:ext>
            </a:extLst>
          </p:cNvPr>
          <p:cNvSpPr/>
          <p:nvPr/>
        </p:nvSpPr>
        <p:spPr>
          <a:xfrm>
            <a:off x="11272857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10</a:t>
            </a:r>
            <a:endParaRPr kumimoji="1" lang="ja-JP" altLang="en-US" sz="3200" b="1" dirty="0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479EEC78-EA69-4E9D-A457-EAA389F8EF3A}"/>
              </a:ext>
            </a:extLst>
          </p:cNvPr>
          <p:cNvSpPr/>
          <p:nvPr/>
        </p:nvSpPr>
        <p:spPr>
          <a:xfrm>
            <a:off x="1704010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8912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1810719"/>
            <a:ext cx="651395" cy="74481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8" name="正方形/長方形 47"/>
          <p:cNvSpPr>
            <a:spLocks noChangeAspect="1"/>
          </p:cNvSpPr>
          <p:nvPr/>
        </p:nvSpPr>
        <p:spPr>
          <a:xfrm>
            <a:off x="6838398" y="-1305156"/>
            <a:ext cx="5322402" cy="443849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CXM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の支援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 rot="5400000">
            <a:off x="13177383" y="101447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4" name="正方形/長方形 43"/>
          <p:cNvSpPr/>
          <p:nvPr/>
        </p:nvSpPr>
        <p:spPr>
          <a:xfrm rot="5400000">
            <a:off x="13177383" y="872034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5" name="正方形/長方形 44"/>
          <p:cNvSpPr/>
          <p:nvPr/>
        </p:nvSpPr>
        <p:spPr>
          <a:xfrm rot="5400000">
            <a:off x="13177383" y="1642620"/>
            <a:ext cx="613761" cy="651178"/>
          </a:xfrm>
          <a:prstGeom prst="rect">
            <a:avLst/>
          </a:prstGeom>
          <a:solidFill>
            <a:srgbClr val="E60012"/>
          </a:solidFill>
          <a:ln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9" name="正方形/長方形 48"/>
          <p:cNvSpPr/>
          <p:nvPr/>
        </p:nvSpPr>
        <p:spPr>
          <a:xfrm rot="5400000">
            <a:off x="13502972" y="2413206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0" name="正方形/長方形 49"/>
          <p:cNvSpPr/>
          <p:nvPr/>
        </p:nvSpPr>
        <p:spPr>
          <a:xfrm rot="5400000">
            <a:off x="13177383" y="3183792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1" name="正方形/長方形 50"/>
          <p:cNvSpPr/>
          <p:nvPr/>
        </p:nvSpPr>
        <p:spPr>
          <a:xfrm rot="5400000">
            <a:off x="13177383" y="3954378"/>
            <a:ext cx="613761" cy="651178"/>
          </a:xfrm>
          <a:prstGeom prst="rect">
            <a:avLst/>
          </a:prstGeom>
          <a:solidFill>
            <a:srgbClr val="8FC31F"/>
          </a:solidFill>
          <a:ln>
            <a:solidFill>
              <a:srgbClr val="8FC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2" name="正方形/長方形 51"/>
          <p:cNvSpPr/>
          <p:nvPr/>
        </p:nvSpPr>
        <p:spPr>
          <a:xfrm rot="5400000">
            <a:off x="13502972" y="4724964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3" name="正方形/長方形 52"/>
          <p:cNvSpPr/>
          <p:nvPr/>
        </p:nvSpPr>
        <p:spPr>
          <a:xfrm rot="5400000">
            <a:off x="13177383" y="549555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4" name="正方形/長方形 53"/>
          <p:cNvSpPr/>
          <p:nvPr/>
        </p:nvSpPr>
        <p:spPr>
          <a:xfrm rot="5400000">
            <a:off x="13177383" y="6265228"/>
            <a:ext cx="613761" cy="651178"/>
          </a:xfrm>
          <a:prstGeom prst="rect">
            <a:avLst/>
          </a:prstGeom>
          <a:solidFill>
            <a:srgbClr val="00A0E9"/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5" name="正方形/長方形 54"/>
          <p:cNvSpPr/>
          <p:nvPr/>
        </p:nvSpPr>
        <p:spPr>
          <a:xfrm rot="5400000">
            <a:off x="13502972" y="703672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6" name="正方形/長方形 55"/>
          <p:cNvSpPr/>
          <p:nvPr/>
        </p:nvSpPr>
        <p:spPr>
          <a:xfrm rot="5400000">
            <a:off x="13177383" y="7807308"/>
            <a:ext cx="613761" cy="651178"/>
          </a:xfrm>
          <a:prstGeom prst="rect">
            <a:avLst/>
          </a:prstGeom>
          <a:solidFill>
            <a:srgbClr val="1D2088"/>
          </a:solidFill>
          <a:ln>
            <a:solidFill>
              <a:srgbClr val="1D20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7" name="正方形/長方形 56"/>
          <p:cNvSpPr/>
          <p:nvPr/>
        </p:nvSpPr>
        <p:spPr>
          <a:xfrm rot="5400000">
            <a:off x="13502972" y="8577893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2" name="正方形/長方形 1"/>
          <p:cNvSpPr/>
          <p:nvPr/>
        </p:nvSpPr>
        <p:spPr>
          <a:xfrm>
            <a:off x="1341912" y="-712519"/>
            <a:ext cx="10117777" cy="344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What is Net Promoter Score?</a:t>
            </a:r>
          </a:p>
        </p:txBody>
      </p:sp>
      <p:sp>
        <p:nvSpPr>
          <p:cNvPr id="62" name="正方形/長方形 61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 divide customer in 3 segments. Promoter, Passive, Detractor.</a:t>
            </a:r>
            <a:endParaRPr lang="ja-JP" altLang="en-US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-149619" y="2563032"/>
            <a:ext cx="13308293" cy="116955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ctr" latinLnBrk="1"/>
            <a:r>
              <a:rPr lang="en-US" altLang="ja-JP" sz="3200" dirty="0"/>
              <a:t>How likely is it that you would recommend your employer</a:t>
            </a:r>
          </a:p>
          <a:p>
            <a:pPr algn="ctr" fontAlgn="ctr" latinLnBrk="1"/>
            <a:r>
              <a:rPr lang="en-US" altLang="ja-JP" sz="3200" dirty="0"/>
              <a:t>to a friend or acquaintance</a:t>
            </a:r>
            <a:r>
              <a:rPr lang="en-US" altLang="ja-JP" sz="4400" dirty="0"/>
              <a:t>?</a:t>
            </a:r>
            <a:endParaRPr lang="en-US" altLang="ja-JP" sz="4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3C2E0635-5BA1-4470-8C17-AF410D87BEB9}"/>
              </a:ext>
            </a:extLst>
          </p:cNvPr>
          <p:cNvSpPr/>
          <p:nvPr/>
        </p:nvSpPr>
        <p:spPr>
          <a:xfrm>
            <a:off x="640804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956C4D22-7AFB-4F7F-A7BC-EDE46E3C2946}"/>
              </a:ext>
            </a:extLst>
          </p:cNvPr>
          <p:cNvSpPr/>
          <p:nvPr/>
        </p:nvSpPr>
        <p:spPr>
          <a:xfrm>
            <a:off x="2767215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2</a:t>
            </a:r>
            <a:endParaRPr kumimoji="1" lang="ja-JP" altLang="en-US" sz="3200" b="1" dirty="0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75DADA4C-15A1-4494-B5C8-3B3F93438B34}"/>
              </a:ext>
            </a:extLst>
          </p:cNvPr>
          <p:cNvSpPr/>
          <p:nvPr/>
        </p:nvSpPr>
        <p:spPr>
          <a:xfrm>
            <a:off x="3830421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3</a:t>
            </a:r>
            <a:endParaRPr kumimoji="1" lang="ja-JP" altLang="en-US" sz="3200" b="1" dirty="0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67F2B45-D84D-4CDE-A993-234153762978}"/>
              </a:ext>
            </a:extLst>
          </p:cNvPr>
          <p:cNvSpPr/>
          <p:nvPr/>
        </p:nvSpPr>
        <p:spPr>
          <a:xfrm>
            <a:off x="4893627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4</a:t>
            </a:r>
            <a:endParaRPr kumimoji="1" lang="ja-JP" altLang="en-US" sz="3200" b="1" dirty="0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63D56099-A14D-4343-8895-24C5DE8DB1FD}"/>
              </a:ext>
            </a:extLst>
          </p:cNvPr>
          <p:cNvSpPr/>
          <p:nvPr/>
        </p:nvSpPr>
        <p:spPr>
          <a:xfrm>
            <a:off x="5956832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5</a:t>
            </a:r>
            <a:endParaRPr kumimoji="1" lang="ja-JP" altLang="en-US" sz="3200" b="1" dirty="0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84FEF4B1-3D03-44CB-AF82-7CA78A0C478A}"/>
              </a:ext>
            </a:extLst>
          </p:cNvPr>
          <p:cNvSpPr/>
          <p:nvPr/>
        </p:nvSpPr>
        <p:spPr>
          <a:xfrm>
            <a:off x="7020038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6</a:t>
            </a:r>
            <a:endParaRPr kumimoji="1" lang="ja-JP" altLang="en-US" sz="3200" b="1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1C188F06-55A2-4347-87E5-E7501145CEEF}"/>
              </a:ext>
            </a:extLst>
          </p:cNvPr>
          <p:cNvSpPr/>
          <p:nvPr/>
        </p:nvSpPr>
        <p:spPr>
          <a:xfrm>
            <a:off x="8083244" y="4170963"/>
            <a:ext cx="831768" cy="831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7</a:t>
            </a:r>
            <a:endParaRPr kumimoji="1" lang="ja-JP" altLang="en-US" sz="3200" b="1" dirty="0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40B85EC-2AC4-462C-9B54-57948F7D023E}"/>
              </a:ext>
            </a:extLst>
          </p:cNvPr>
          <p:cNvSpPr/>
          <p:nvPr/>
        </p:nvSpPr>
        <p:spPr>
          <a:xfrm>
            <a:off x="9146449" y="4170963"/>
            <a:ext cx="831768" cy="831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8</a:t>
            </a:r>
            <a:endParaRPr kumimoji="1" lang="ja-JP" altLang="en-US" sz="3200" b="1" dirty="0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273CA2D3-8FB1-4101-9325-218EF750892E}"/>
              </a:ext>
            </a:extLst>
          </p:cNvPr>
          <p:cNvSpPr/>
          <p:nvPr/>
        </p:nvSpPr>
        <p:spPr>
          <a:xfrm>
            <a:off x="10209655" y="4170963"/>
            <a:ext cx="831768" cy="831769"/>
          </a:xfrm>
          <a:prstGeom prst="rect">
            <a:avLst/>
          </a:prstGeom>
          <a:solidFill>
            <a:srgbClr val="F5155B"/>
          </a:solidFill>
          <a:ln>
            <a:solidFill>
              <a:srgbClr val="F51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9</a:t>
            </a:r>
            <a:endParaRPr kumimoji="1" lang="ja-JP" altLang="en-US" sz="3200" b="1" dirty="0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EA126669-0306-4645-9E63-872EA70B4565}"/>
              </a:ext>
            </a:extLst>
          </p:cNvPr>
          <p:cNvSpPr/>
          <p:nvPr/>
        </p:nvSpPr>
        <p:spPr>
          <a:xfrm>
            <a:off x="11272857" y="4170963"/>
            <a:ext cx="831768" cy="831769"/>
          </a:xfrm>
          <a:prstGeom prst="rect">
            <a:avLst/>
          </a:prstGeom>
          <a:solidFill>
            <a:srgbClr val="F5155B"/>
          </a:solidFill>
          <a:ln>
            <a:solidFill>
              <a:srgbClr val="F51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10</a:t>
            </a:r>
            <a:endParaRPr kumimoji="1" lang="ja-JP" altLang="en-US" sz="3200" b="1" dirty="0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479EEC78-EA69-4E9D-A457-EAA389F8EF3A}"/>
              </a:ext>
            </a:extLst>
          </p:cNvPr>
          <p:cNvSpPr/>
          <p:nvPr/>
        </p:nvSpPr>
        <p:spPr>
          <a:xfrm>
            <a:off x="1704010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</a:t>
            </a:r>
            <a:endParaRPr kumimoji="1" lang="ja-JP" altLang="en-US" sz="3200" b="1" dirty="0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032EAF0C-9B2A-4AFB-B1B6-B9F6A4277C67}"/>
              </a:ext>
            </a:extLst>
          </p:cNvPr>
          <p:cNvSpPr/>
          <p:nvPr/>
        </p:nvSpPr>
        <p:spPr>
          <a:xfrm>
            <a:off x="640803" y="6406378"/>
            <a:ext cx="721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Detractor</a:t>
            </a:r>
          </a:p>
        </p:txBody>
      </p:sp>
      <p:sp>
        <p:nvSpPr>
          <p:cNvPr id="130" name="右中かっこ 129">
            <a:extLst>
              <a:ext uri="{FF2B5EF4-FFF2-40B4-BE49-F238E27FC236}">
                <a16:creationId xmlns:a16="http://schemas.microsoft.com/office/drawing/2014/main" id="{AED1F40C-7FED-414F-A50A-9AD14DE70C61}"/>
              </a:ext>
            </a:extLst>
          </p:cNvPr>
          <p:cNvSpPr/>
          <p:nvPr/>
        </p:nvSpPr>
        <p:spPr>
          <a:xfrm rot="5400000">
            <a:off x="4144333" y="2584177"/>
            <a:ext cx="203939" cy="72110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1" name="右中かっこ 130">
            <a:extLst>
              <a:ext uri="{FF2B5EF4-FFF2-40B4-BE49-F238E27FC236}">
                <a16:creationId xmlns:a16="http://schemas.microsoft.com/office/drawing/2014/main" id="{2899EA63-1274-488A-85BC-59B86BD07631}"/>
              </a:ext>
            </a:extLst>
          </p:cNvPr>
          <p:cNvSpPr/>
          <p:nvPr/>
        </p:nvSpPr>
        <p:spPr>
          <a:xfrm rot="5400000">
            <a:off x="8928031" y="5241464"/>
            <a:ext cx="203939" cy="18964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2" name="右中かっこ 131">
            <a:extLst>
              <a:ext uri="{FF2B5EF4-FFF2-40B4-BE49-F238E27FC236}">
                <a16:creationId xmlns:a16="http://schemas.microsoft.com/office/drawing/2014/main" id="{E5C470FE-77E6-4F08-9838-FAC6376FD68F}"/>
              </a:ext>
            </a:extLst>
          </p:cNvPr>
          <p:cNvSpPr/>
          <p:nvPr/>
        </p:nvSpPr>
        <p:spPr>
          <a:xfrm rot="5400000">
            <a:off x="11054438" y="5241464"/>
            <a:ext cx="203939" cy="18964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D9310398-700F-4B93-B052-1896F3374F3B}"/>
              </a:ext>
            </a:extLst>
          </p:cNvPr>
          <p:cNvSpPr/>
          <p:nvPr/>
        </p:nvSpPr>
        <p:spPr>
          <a:xfrm>
            <a:off x="8083244" y="6406378"/>
            <a:ext cx="189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Passive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46E3F8E3-D5DE-4E0D-B2F9-D6F3CD7DE2B8}"/>
              </a:ext>
            </a:extLst>
          </p:cNvPr>
          <p:cNvSpPr/>
          <p:nvPr/>
        </p:nvSpPr>
        <p:spPr>
          <a:xfrm>
            <a:off x="9998952" y="6406378"/>
            <a:ext cx="234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Promoter</a:t>
            </a:r>
          </a:p>
        </p:txBody>
      </p:sp>
      <p:pic>
        <p:nvPicPr>
          <p:cNvPr id="147" name="図 146">
            <a:extLst>
              <a:ext uri="{FF2B5EF4-FFF2-40B4-BE49-F238E27FC236}">
                <a16:creationId xmlns:a16="http://schemas.microsoft.com/office/drawing/2014/main" id="{88428DBF-717F-43C3-916F-AEBA34FDD8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5096" y="5228245"/>
            <a:ext cx="626169" cy="626169"/>
          </a:xfrm>
          <a:prstGeom prst="rect">
            <a:avLst/>
          </a:prstGeom>
        </p:spPr>
      </p:pic>
      <p:pic>
        <p:nvPicPr>
          <p:cNvPr id="148" name="図 147">
            <a:extLst>
              <a:ext uri="{FF2B5EF4-FFF2-40B4-BE49-F238E27FC236}">
                <a16:creationId xmlns:a16="http://schemas.microsoft.com/office/drawing/2014/main" id="{92C31851-EEF4-454A-9A93-863BB229AF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88" y="5228245"/>
            <a:ext cx="626169" cy="626169"/>
          </a:xfrm>
          <a:prstGeom prst="rect">
            <a:avLst/>
          </a:prstGeom>
        </p:spPr>
      </p:pic>
      <p:pic>
        <p:nvPicPr>
          <p:cNvPr id="149" name="図 148">
            <a:extLst>
              <a:ext uri="{FF2B5EF4-FFF2-40B4-BE49-F238E27FC236}">
                <a16:creationId xmlns:a16="http://schemas.microsoft.com/office/drawing/2014/main" id="{FEBCE4E1-EDC0-42B4-AE54-5DA7E0B870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587" y="5228245"/>
            <a:ext cx="624590" cy="624590"/>
          </a:xfrm>
          <a:prstGeom prst="rect">
            <a:avLst/>
          </a:prstGeom>
        </p:spPr>
      </p:pic>
      <p:pic>
        <p:nvPicPr>
          <p:cNvPr id="150" name="図 149">
            <a:extLst>
              <a:ext uri="{FF2B5EF4-FFF2-40B4-BE49-F238E27FC236}">
                <a16:creationId xmlns:a16="http://schemas.microsoft.com/office/drawing/2014/main" id="{C093BB69-FCAC-4978-94E1-9124D922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078" y="5228245"/>
            <a:ext cx="624590" cy="624590"/>
          </a:xfrm>
          <a:prstGeom prst="rect">
            <a:avLst/>
          </a:prstGeom>
        </p:spPr>
      </p:pic>
      <p:pic>
        <p:nvPicPr>
          <p:cNvPr id="151" name="図 150">
            <a:extLst>
              <a:ext uri="{FF2B5EF4-FFF2-40B4-BE49-F238E27FC236}">
                <a16:creationId xmlns:a16="http://schemas.microsoft.com/office/drawing/2014/main" id="{613BF778-670C-4E16-9F5E-35DD01D217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142569" y="5368921"/>
            <a:ext cx="624590" cy="624590"/>
          </a:xfrm>
          <a:prstGeom prst="rect">
            <a:avLst/>
          </a:prstGeom>
        </p:spPr>
      </p:pic>
      <p:pic>
        <p:nvPicPr>
          <p:cNvPr id="152" name="図 151">
            <a:extLst>
              <a:ext uri="{FF2B5EF4-FFF2-40B4-BE49-F238E27FC236}">
                <a16:creationId xmlns:a16="http://schemas.microsoft.com/office/drawing/2014/main" id="{82872236-F695-49E0-AF6C-8FBA8F6F4E2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37515" y="5368921"/>
            <a:ext cx="624590" cy="624590"/>
          </a:xfrm>
          <a:prstGeom prst="rect">
            <a:avLst/>
          </a:prstGeom>
        </p:spPr>
      </p:pic>
      <p:pic>
        <p:nvPicPr>
          <p:cNvPr id="153" name="図 152">
            <a:extLst>
              <a:ext uri="{FF2B5EF4-FFF2-40B4-BE49-F238E27FC236}">
                <a16:creationId xmlns:a16="http://schemas.microsoft.com/office/drawing/2014/main" id="{AD1D65AF-00FA-4709-8010-53CD7B4048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805024" y="5368921"/>
            <a:ext cx="624590" cy="624590"/>
          </a:xfrm>
          <a:prstGeom prst="rect">
            <a:avLst/>
          </a:prstGeom>
        </p:spPr>
      </p:pic>
      <p:pic>
        <p:nvPicPr>
          <p:cNvPr id="154" name="図 153">
            <a:extLst>
              <a:ext uri="{FF2B5EF4-FFF2-40B4-BE49-F238E27FC236}">
                <a16:creationId xmlns:a16="http://schemas.microsoft.com/office/drawing/2014/main" id="{756677CD-F721-4955-BB76-EF210F92DB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872533" y="5368921"/>
            <a:ext cx="624590" cy="624590"/>
          </a:xfrm>
          <a:prstGeom prst="rect">
            <a:avLst/>
          </a:prstGeom>
        </p:spPr>
      </p:pic>
      <p:pic>
        <p:nvPicPr>
          <p:cNvPr id="155" name="図 154">
            <a:extLst>
              <a:ext uri="{FF2B5EF4-FFF2-40B4-BE49-F238E27FC236}">
                <a16:creationId xmlns:a16="http://schemas.microsoft.com/office/drawing/2014/main" id="{7ADCFE4D-C0C8-4109-AA89-E72DE5CFE4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940042" y="5368921"/>
            <a:ext cx="624590" cy="624590"/>
          </a:xfrm>
          <a:prstGeom prst="rect">
            <a:avLst/>
          </a:prstGeom>
        </p:spPr>
      </p:pic>
      <p:pic>
        <p:nvPicPr>
          <p:cNvPr id="156" name="図 155">
            <a:extLst>
              <a:ext uri="{FF2B5EF4-FFF2-40B4-BE49-F238E27FC236}">
                <a16:creationId xmlns:a16="http://schemas.microsoft.com/office/drawing/2014/main" id="{C9813641-CF91-4BBB-BBEF-A1720C8330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007551" y="5368921"/>
            <a:ext cx="624590" cy="624590"/>
          </a:xfrm>
          <a:prstGeom prst="rect">
            <a:avLst/>
          </a:prstGeom>
        </p:spPr>
      </p:pic>
      <p:pic>
        <p:nvPicPr>
          <p:cNvPr id="157" name="図 156">
            <a:extLst>
              <a:ext uri="{FF2B5EF4-FFF2-40B4-BE49-F238E27FC236}">
                <a16:creationId xmlns:a16="http://schemas.microsoft.com/office/drawing/2014/main" id="{2349F67A-16D9-4C84-BE8E-AD6167F1D3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075060" y="5368921"/>
            <a:ext cx="624590" cy="62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1810719"/>
            <a:ext cx="651395" cy="74481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8" name="正方形/長方形 47"/>
          <p:cNvSpPr>
            <a:spLocks noChangeAspect="1"/>
          </p:cNvSpPr>
          <p:nvPr/>
        </p:nvSpPr>
        <p:spPr>
          <a:xfrm>
            <a:off x="6838398" y="-1305156"/>
            <a:ext cx="5322402" cy="443849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CXM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の支援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 rot="5400000">
            <a:off x="13177383" y="101447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4" name="正方形/長方形 43"/>
          <p:cNvSpPr/>
          <p:nvPr/>
        </p:nvSpPr>
        <p:spPr>
          <a:xfrm rot="5400000">
            <a:off x="13177383" y="872034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5" name="正方形/長方形 44"/>
          <p:cNvSpPr/>
          <p:nvPr/>
        </p:nvSpPr>
        <p:spPr>
          <a:xfrm rot="5400000">
            <a:off x="13177383" y="1642620"/>
            <a:ext cx="613761" cy="651178"/>
          </a:xfrm>
          <a:prstGeom prst="rect">
            <a:avLst/>
          </a:prstGeom>
          <a:solidFill>
            <a:srgbClr val="E60012"/>
          </a:solidFill>
          <a:ln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9" name="正方形/長方形 48"/>
          <p:cNvSpPr/>
          <p:nvPr/>
        </p:nvSpPr>
        <p:spPr>
          <a:xfrm rot="5400000">
            <a:off x="13502972" y="2413206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0" name="正方形/長方形 49"/>
          <p:cNvSpPr/>
          <p:nvPr/>
        </p:nvSpPr>
        <p:spPr>
          <a:xfrm rot="5400000">
            <a:off x="13177383" y="3183792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1" name="正方形/長方形 50"/>
          <p:cNvSpPr/>
          <p:nvPr/>
        </p:nvSpPr>
        <p:spPr>
          <a:xfrm rot="5400000">
            <a:off x="13177383" y="3954378"/>
            <a:ext cx="613761" cy="651178"/>
          </a:xfrm>
          <a:prstGeom prst="rect">
            <a:avLst/>
          </a:prstGeom>
          <a:solidFill>
            <a:srgbClr val="8FC31F"/>
          </a:solidFill>
          <a:ln>
            <a:solidFill>
              <a:srgbClr val="8FC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2" name="正方形/長方形 51"/>
          <p:cNvSpPr/>
          <p:nvPr/>
        </p:nvSpPr>
        <p:spPr>
          <a:xfrm rot="5400000">
            <a:off x="13502972" y="4724964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3" name="正方形/長方形 52"/>
          <p:cNvSpPr/>
          <p:nvPr/>
        </p:nvSpPr>
        <p:spPr>
          <a:xfrm rot="5400000">
            <a:off x="13177383" y="549555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4" name="正方形/長方形 53"/>
          <p:cNvSpPr/>
          <p:nvPr/>
        </p:nvSpPr>
        <p:spPr>
          <a:xfrm rot="5400000">
            <a:off x="13177383" y="6265228"/>
            <a:ext cx="613761" cy="651178"/>
          </a:xfrm>
          <a:prstGeom prst="rect">
            <a:avLst/>
          </a:prstGeom>
          <a:solidFill>
            <a:srgbClr val="00A0E9"/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5" name="正方形/長方形 54"/>
          <p:cNvSpPr/>
          <p:nvPr/>
        </p:nvSpPr>
        <p:spPr>
          <a:xfrm rot="5400000">
            <a:off x="13502972" y="703672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6" name="正方形/長方形 55"/>
          <p:cNvSpPr/>
          <p:nvPr/>
        </p:nvSpPr>
        <p:spPr>
          <a:xfrm rot="5400000">
            <a:off x="13177383" y="7807308"/>
            <a:ext cx="613761" cy="651178"/>
          </a:xfrm>
          <a:prstGeom prst="rect">
            <a:avLst/>
          </a:prstGeom>
          <a:solidFill>
            <a:srgbClr val="1D2088"/>
          </a:solidFill>
          <a:ln>
            <a:solidFill>
              <a:srgbClr val="1D20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7" name="正方形/長方形 56"/>
          <p:cNvSpPr/>
          <p:nvPr/>
        </p:nvSpPr>
        <p:spPr>
          <a:xfrm rot="5400000">
            <a:off x="13502972" y="8577893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2" name="正方形/長方形 1"/>
          <p:cNvSpPr/>
          <p:nvPr/>
        </p:nvSpPr>
        <p:spPr>
          <a:xfrm>
            <a:off x="1341912" y="-712519"/>
            <a:ext cx="10117777" cy="344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What is Net Promoter Score?</a:t>
            </a:r>
          </a:p>
        </p:txBody>
      </p:sp>
      <p:sp>
        <p:nvSpPr>
          <p:cNvPr id="62" name="正方形/長方形 61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Calculate each ratio.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Take detractor ratio from promoter ratio. </a:t>
            </a:r>
            <a:endParaRPr lang="ja-JP" altLang="en-US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-149619" y="2563032"/>
            <a:ext cx="13308293" cy="116955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ctr" latinLnBrk="1"/>
            <a:r>
              <a:rPr lang="en-US" altLang="ja-JP" sz="3200" dirty="0"/>
              <a:t>How likely is it that you would recommend your employer</a:t>
            </a:r>
          </a:p>
          <a:p>
            <a:pPr algn="ctr" fontAlgn="ctr" latinLnBrk="1"/>
            <a:r>
              <a:rPr lang="en-US" altLang="ja-JP" sz="3200" dirty="0"/>
              <a:t>to a friend or acquaintance</a:t>
            </a:r>
            <a:r>
              <a:rPr lang="en-US" altLang="ja-JP" sz="4400" dirty="0"/>
              <a:t>?</a:t>
            </a:r>
            <a:endParaRPr lang="en-US" altLang="ja-JP" sz="4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3C2E0635-5BA1-4470-8C17-AF410D87BEB9}"/>
              </a:ext>
            </a:extLst>
          </p:cNvPr>
          <p:cNvSpPr/>
          <p:nvPr/>
        </p:nvSpPr>
        <p:spPr>
          <a:xfrm>
            <a:off x="640804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956C4D22-7AFB-4F7F-A7BC-EDE46E3C2946}"/>
              </a:ext>
            </a:extLst>
          </p:cNvPr>
          <p:cNvSpPr/>
          <p:nvPr/>
        </p:nvSpPr>
        <p:spPr>
          <a:xfrm>
            <a:off x="2767215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2</a:t>
            </a:r>
            <a:endParaRPr kumimoji="1" lang="ja-JP" altLang="en-US" sz="3200" b="1" dirty="0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75DADA4C-15A1-4494-B5C8-3B3F93438B34}"/>
              </a:ext>
            </a:extLst>
          </p:cNvPr>
          <p:cNvSpPr/>
          <p:nvPr/>
        </p:nvSpPr>
        <p:spPr>
          <a:xfrm>
            <a:off x="3830421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3</a:t>
            </a:r>
            <a:endParaRPr kumimoji="1" lang="ja-JP" altLang="en-US" sz="3200" b="1" dirty="0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67F2B45-D84D-4CDE-A993-234153762978}"/>
              </a:ext>
            </a:extLst>
          </p:cNvPr>
          <p:cNvSpPr/>
          <p:nvPr/>
        </p:nvSpPr>
        <p:spPr>
          <a:xfrm>
            <a:off x="4893627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4</a:t>
            </a:r>
            <a:endParaRPr kumimoji="1" lang="ja-JP" altLang="en-US" sz="3200" b="1" dirty="0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63D56099-A14D-4343-8895-24C5DE8DB1FD}"/>
              </a:ext>
            </a:extLst>
          </p:cNvPr>
          <p:cNvSpPr/>
          <p:nvPr/>
        </p:nvSpPr>
        <p:spPr>
          <a:xfrm>
            <a:off x="5956832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5</a:t>
            </a:r>
            <a:endParaRPr kumimoji="1" lang="ja-JP" altLang="en-US" sz="3200" b="1" dirty="0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84FEF4B1-3D03-44CB-AF82-7CA78A0C478A}"/>
              </a:ext>
            </a:extLst>
          </p:cNvPr>
          <p:cNvSpPr/>
          <p:nvPr/>
        </p:nvSpPr>
        <p:spPr>
          <a:xfrm>
            <a:off x="7020038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6</a:t>
            </a:r>
            <a:endParaRPr kumimoji="1" lang="ja-JP" altLang="en-US" sz="3200" b="1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1C188F06-55A2-4347-87E5-E7501145CEEF}"/>
              </a:ext>
            </a:extLst>
          </p:cNvPr>
          <p:cNvSpPr/>
          <p:nvPr/>
        </p:nvSpPr>
        <p:spPr>
          <a:xfrm>
            <a:off x="8083244" y="4170963"/>
            <a:ext cx="831768" cy="831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7</a:t>
            </a:r>
            <a:endParaRPr kumimoji="1" lang="ja-JP" altLang="en-US" sz="3200" b="1" dirty="0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40B85EC-2AC4-462C-9B54-57948F7D023E}"/>
              </a:ext>
            </a:extLst>
          </p:cNvPr>
          <p:cNvSpPr/>
          <p:nvPr/>
        </p:nvSpPr>
        <p:spPr>
          <a:xfrm>
            <a:off x="9146449" y="4170963"/>
            <a:ext cx="831768" cy="831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8</a:t>
            </a:r>
            <a:endParaRPr kumimoji="1" lang="ja-JP" altLang="en-US" sz="3200" b="1" dirty="0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273CA2D3-8FB1-4101-9325-218EF750892E}"/>
              </a:ext>
            </a:extLst>
          </p:cNvPr>
          <p:cNvSpPr/>
          <p:nvPr/>
        </p:nvSpPr>
        <p:spPr>
          <a:xfrm>
            <a:off x="10209655" y="4170963"/>
            <a:ext cx="831768" cy="831769"/>
          </a:xfrm>
          <a:prstGeom prst="rect">
            <a:avLst/>
          </a:prstGeom>
          <a:solidFill>
            <a:srgbClr val="F5155B"/>
          </a:solidFill>
          <a:ln>
            <a:solidFill>
              <a:srgbClr val="F51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9</a:t>
            </a:r>
            <a:endParaRPr kumimoji="1" lang="ja-JP" altLang="en-US" sz="3200" b="1" dirty="0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EA126669-0306-4645-9E63-872EA70B4565}"/>
              </a:ext>
            </a:extLst>
          </p:cNvPr>
          <p:cNvSpPr/>
          <p:nvPr/>
        </p:nvSpPr>
        <p:spPr>
          <a:xfrm>
            <a:off x="11272857" y="4170963"/>
            <a:ext cx="831768" cy="831769"/>
          </a:xfrm>
          <a:prstGeom prst="rect">
            <a:avLst/>
          </a:prstGeom>
          <a:solidFill>
            <a:srgbClr val="F5155B"/>
          </a:solidFill>
          <a:ln>
            <a:solidFill>
              <a:srgbClr val="F51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10</a:t>
            </a:r>
            <a:endParaRPr kumimoji="1" lang="ja-JP" altLang="en-US" sz="3200" b="1" dirty="0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479EEC78-EA69-4E9D-A457-EAA389F8EF3A}"/>
              </a:ext>
            </a:extLst>
          </p:cNvPr>
          <p:cNvSpPr/>
          <p:nvPr/>
        </p:nvSpPr>
        <p:spPr>
          <a:xfrm>
            <a:off x="1704010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</a:t>
            </a:r>
            <a:endParaRPr kumimoji="1" lang="ja-JP" altLang="en-US" sz="3200" b="1" dirty="0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032EAF0C-9B2A-4AFB-B1B6-B9F6A4277C67}"/>
              </a:ext>
            </a:extLst>
          </p:cNvPr>
          <p:cNvSpPr/>
          <p:nvPr/>
        </p:nvSpPr>
        <p:spPr>
          <a:xfrm>
            <a:off x="640803" y="6406378"/>
            <a:ext cx="721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Detractor</a:t>
            </a:r>
          </a:p>
        </p:txBody>
      </p:sp>
      <p:sp>
        <p:nvSpPr>
          <p:cNvPr id="130" name="右中かっこ 129">
            <a:extLst>
              <a:ext uri="{FF2B5EF4-FFF2-40B4-BE49-F238E27FC236}">
                <a16:creationId xmlns:a16="http://schemas.microsoft.com/office/drawing/2014/main" id="{AED1F40C-7FED-414F-A50A-9AD14DE70C61}"/>
              </a:ext>
            </a:extLst>
          </p:cNvPr>
          <p:cNvSpPr/>
          <p:nvPr/>
        </p:nvSpPr>
        <p:spPr>
          <a:xfrm rot="5400000">
            <a:off x="4144333" y="2584177"/>
            <a:ext cx="203939" cy="72110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1" name="右中かっこ 130">
            <a:extLst>
              <a:ext uri="{FF2B5EF4-FFF2-40B4-BE49-F238E27FC236}">
                <a16:creationId xmlns:a16="http://schemas.microsoft.com/office/drawing/2014/main" id="{2899EA63-1274-488A-85BC-59B86BD07631}"/>
              </a:ext>
            </a:extLst>
          </p:cNvPr>
          <p:cNvSpPr/>
          <p:nvPr/>
        </p:nvSpPr>
        <p:spPr>
          <a:xfrm rot="5400000">
            <a:off x="8928031" y="5241464"/>
            <a:ext cx="203939" cy="18964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2" name="右中かっこ 131">
            <a:extLst>
              <a:ext uri="{FF2B5EF4-FFF2-40B4-BE49-F238E27FC236}">
                <a16:creationId xmlns:a16="http://schemas.microsoft.com/office/drawing/2014/main" id="{E5C470FE-77E6-4F08-9838-FAC6376FD68F}"/>
              </a:ext>
            </a:extLst>
          </p:cNvPr>
          <p:cNvSpPr/>
          <p:nvPr/>
        </p:nvSpPr>
        <p:spPr>
          <a:xfrm rot="5400000">
            <a:off x="11054438" y="5241464"/>
            <a:ext cx="203939" cy="18964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D9310398-700F-4B93-B052-1896F3374F3B}"/>
              </a:ext>
            </a:extLst>
          </p:cNvPr>
          <p:cNvSpPr/>
          <p:nvPr/>
        </p:nvSpPr>
        <p:spPr>
          <a:xfrm>
            <a:off x="8083244" y="6406378"/>
            <a:ext cx="189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Passive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46E3F8E3-D5DE-4E0D-B2F9-D6F3CD7DE2B8}"/>
              </a:ext>
            </a:extLst>
          </p:cNvPr>
          <p:cNvSpPr/>
          <p:nvPr/>
        </p:nvSpPr>
        <p:spPr>
          <a:xfrm>
            <a:off x="9998952" y="6406378"/>
            <a:ext cx="234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Promoter</a:t>
            </a:r>
          </a:p>
        </p:txBody>
      </p:sp>
      <p:pic>
        <p:nvPicPr>
          <p:cNvPr id="147" name="図 146">
            <a:extLst>
              <a:ext uri="{FF2B5EF4-FFF2-40B4-BE49-F238E27FC236}">
                <a16:creationId xmlns:a16="http://schemas.microsoft.com/office/drawing/2014/main" id="{88428DBF-717F-43C3-916F-AEBA34FDD8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5096" y="5228245"/>
            <a:ext cx="626169" cy="626169"/>
          </a:xfrm>
          <a:prstGeom prst="rect">
            <a:avLst/>
          </a:prstGeom>
        </p:spPr>
      </p:pic>
      <p:pic>
        <p:nvPicPr>
          <p:cNvPr id="148" name="図 147">
            <a:extLst>
              <a:ext uri="{FF2B5EF4-FFF2-40B4-BE49-F238E27FC236}">
                <a16:creationId xmlns:a16="http://schemas.microsoft.com/office/drawing/2014/main" id="{92C31851-EEF4-454A-9A93-863BB229AF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88" y="5228245"/>
            <a:ext cx="626169" cy="626169"/>
          </a:xfrm>
          <a:prstGeom prst="rect">
            <a:avLst/>
          </a:prstGeom>
        </p:spPr>
      </p:pic>
      <p:pic>
        <p:nvPicPr>
          <p:cNvPr id="149" name="図 148">
            <a:extLst>
              <a:ext uri="{FF2B5EF4-FFF2-40B4-BE49-F238E27FC236}">
                <a16:creationId xmlns:a16="http://schemas.microsoft.com/office/drawing/2014/main" id="{FEBCE4E1-EDC0-42B4-AE54-5DA7E0B870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587" y="5228245"/>
            <a:ext cx="624590" cy="624590"/>
          </a:xfrm>
          <a:prstGeom prst="rect">
            <a:avLst/>
          </a:prstGeom>
        </p:spPr>
      </p:pic>
      <p:pic>
        <p:nvPicPr>
          <p:cNvPr id="150" name="図 149">
            <a:extLst>
              <a:ext uri="{FF2B5EF4-FFF2-40B4-BE49-F238E27FC236}">
                <a16:creationId xmlns:a16="http://schemas.microsoft.com/office/drawing/2014/main" id="{C093BB69-FCAC-4978-94E1-9124D922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078" y="5228245"/>
            <a:ext cx="624590" cy="624590"/>
          </a:xfrm>
          <a:prstGeom prst="rect">
            <a:avLst/>
          </a:prstGeom>
        </p:spPr>
      </p:pic>
      <p:pic>
        <p:nvPicPr>
          <p:cNvPr id="151" name="図 150">
            <a:extLst>
              <a:ext uri="{FF2B5EF4-FFF2-40B4-BE49-F238E27FC236}">
                <a16:creationId xmlns:a16="http://schemas.microsoft.com/office/drawing/2014/main" id="{613BF778-670C-4E16-9F5E-35DD01D217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142569" y="5368921"/>
            <a:ext cx="624590" cy="624590"/>
          </a:xfrm>
          <a:prstGeom prst="rect">
            <a:avLst/>
          </a:prstGeom>
        </p:spPr>
      </p:pic>
      <p:pic>
        <p:nvPicPr>
          <p:cNvPr id="152" name="図 151">
            <a:extLst>
              <a:ext uri="{FF2B5EF4-FFF2-40B4-BE49-F238E27FC236}">
                <a16:creationId xmlns:a16="http://schemas.microsoft.com/office/drawing/2014/main" id="{82872236-F695-49E0-AF6C-8FBA8F6F4E2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37515" y="5368921"/>
            <a:ext cx="624590" cy="624590"/>
          </a:xfrm>
          <a:prstGeom prst="rect">
            <a:avLst/>
          </a:prstGeom>
        </p:spPr>
      </p:pic>
      <p:pic>
        <p:nvPicPr>
          <p:cNvPr id="153" name="図 152">
            <a:extLst>
              <a:ext uri="{FF2B5EF4-FFF2-40B4-BE49-F238E27FC236}">
                <a16:creationId xmlns:a16="http://schemas.microsoft.com/office/drawing/2014/main" id="{AD1D65AF-00FA-4709-8010-53CD7B4048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805024" y="5368921"/>
            <a:ext cx="624590" cy="624590"/>
          </a:xfrm>
          <a:prstGeom prst="rect">
            <a:avLst/>
          </a:prstGeom>
        </p:spPr>
      </p:pic>
      <p:pic>
        <p:nvPicPr>
          <p:cNvPr id="154" name="図 153">
            <a:extLst>
              <a:ext uri="{FF2B5EF4-FFF2-40B4-BE49-F238E27FC236}">
                <a16:creationId xmlns:a16="http://schemas.microsoft.com/office/drawing/2014/main" id="{756677CD-F721-4955-BB76-EF210F92DB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872533" y="5368921"/>
            <a:ext cx="624590" cy="624590"/>
          </a:xfrm>
          <a:prstGeom prst="rect">
            <a:avLst/>
          </a:prstGeom>
        </p:spPr>
      </p:pic>
      <p:pic>
        <p:nvPicPr>
          <p:cNvPr id="155" name="図 154">
            <a:extLst>
              <a:ext uri="{FF2B5EF4-FFF2-40B4-BE49-F238E27FC236}">
                <a16:creationId xmlns:a16="http://schemas.microsoft.com/office/drawing/2014/main" id="{7ADCFE4D-C0C8-4109-AA89-E72DE5CFE4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940042" y="5368921"/>
            <a:ext cx="624590" cy="624590"/>
          </a:xfrm>
          <a:prstGeom prst="rect">
            <a:avLst/>
          </a:prstGeom>
        </p:spPr>
      </p:pic>
      <p:pic>
        <p:nvPicPr>
          <p:cNvPr id="156" name="図 155">
            <a:extLst>
              <a:ext uri="{FF2B5EF4-FFF2-40B4-BE49-F238E27FC236}">
                <a16:creationId xmlns:a16="http://schemas.microsoft.com/office/drawing/2014/main" id="{C9813641-CF91-4BBB-BBEF-A1720C8330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007551" y="5368921"/>
            <a:ext cx="624590" cy="624590"/>
          </a:xfrm>
          <a:prstGeom prst="rect">
            <a:avLst/>
          </a:prstGeom>
        </p:spPr>
      </p:pic>
      <p:pic>
        <p:nvPicPr>
          <p:cNvPr id="157" name="図 156">
            <a:extLst>
              <a:ext uri="{FF2B5EF4-FFF2-40B4-BE49-F238E27FC236}">
                <a16:creationId xmlns:a16="http://schemas.microsoft.com/office/drawing/2014/main" id="{2349F67A-16D9-4C84-BE8E-AD6167F1D3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075060" y="5368921"/>
            <a:ext cx="624590" cy="624590"/>
          </a:xfrm>
          <a:prstGeom prst="rect">
            <a:avLst/>
          </a:prstGeom>
        </p:spPr>
      </p:pic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834DCE7-D99E-48AA-934B-8371F07808CC}"/>
              </a:ext>
            </a:extLst>
          </p:cNvPr>
          <p:cNvCxnSpPr>
            <a:endCxn id="63" idx="0"/>
          </p:cNvCxnSpPr>
          <p:nvPr/>
        </p:nvCxnSpPr>
        <p:spPr>
          <a:xfrm>
            <a:off x="4246305" y="7052709"/>
            <a:ext cx="8428" cy="23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B30C28AC-8BDA-449D-BAF8-87592FF3AD5E}"/>
              </a:ext>
            </a:extLst>
          </p:cNvPr>
          <p:cNvCxnSpPr>
            <a:endCxn id="64" idx="0"/>
          </p:cNvCxnSpPr>
          <p:nvPr/>
        </p:nvCxnSpPr>
        <p:spPr>
          <a:xfrm>
            <a:off x="9030731" y="7052709"/>
            <a:ext cx="0" cy="23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F6FB912F-8504-4F62-88BE-3F65584970AF}"/>
              </a:ext>
            </a:extLst>
          </p:cNvPr>
          <p:cNvCxnSpPr>
            <a:endCxn id="65" idx="0"/>
          </p:cNvCxnSpPr>
          <p:nvPr/>
        </p:nvCxnSpPr>
        <p:spPr>
          <a:xfrm>
            <a:off x="11157140" y="7052709"/>
            <a:ext cx="8124" cy="23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8E4F28EF-28A1-47F3-A367-4A2D63C43DC4}"/>
              </a:ext>
            </a:extLst>
          </p:cNvPr>
          <p:cNvSpPr/>
          <p:nvPr/>
        </p:nvSpPr>
        <p:spPr>
          <a:xfrm>
            <a:off x="1133718" y="7292319"/>
            <a:ext cx="624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20%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13A1CFEF-B79C-4B9C-91B7-DE33F692F2F4}"/>
              </a:ext>
            </a:extLst>
          </p:cNvPr>
          <p:cNvSpPr/>
          <p:nvPr/>
        </p:nvSpPr>
        <p:spPr>
          <a:xfrm>
            <a:off x="8210562" y="7292319"/>
            <a:ext cx="164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35%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E17EB8CA-DE3C-4DE0-BE79-D0B204E84D45}"/>
              </a:ext>
            </a:extLst>
          </p:cNvPr>
          <p:cNvSpPr/>
          <p:nvPr/>
        </p:nvSpPr>
        <p:spPr>
          <a:xfrm>
            <a:off x="10345096" y="7292319"/>
            <a:ext cx="164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45%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04113F6B-4DBA-4CCC-82CC-9D2D73CCE9F4}"/>
              </a:ext>
            </a:extLst>
          </p:cNvPr>
          <p:cNvSpPr/>
          <p:nvPr/>
        </p:nvSpPr>
        <p:spPr>
          <a:xfrm>
            <a:off x="3598983" y="8559717"/>
            <a:ext cx="30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Promoter45%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9772B74-80E0-4E73-9C6D-9868A26CB2B0}"/>
              </a:ext>
            </a:extLst>
          </p:cNvPr>
          <p:cNvSpPr/>
          <p:nvPr/>
        </p:nvSpPr>
        <p:spPr>
          <a:xfrm>
            <a:off x="7152300" y="8559717"/>
            <a:ext cx="319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Detractor20%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5027107B-83DF-461C-A633-D8D5B9B0503D}"/>
              </a:ext>
            </a:extLst>
          </p:cNvPr>
          <p:cNvSpPr/>
          <p:nvPr/>
        </p:nvSpPr>
        <p:spPr>
          <a:xfrm>
            <a:off x="10470423" y="8489380"/>
            <a:ext cx="184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b="1" dirty="0">
                <a:solidFill>
                  <a:srgbClr val="E4007F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25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50E28249-E9C9-4BFF-9752-5299EC1AA25F}"/>
              </a:ext>
            </a:extLst>
          </p:cNvPr>
          <p:cNvSpPr/>
          <p:nvPr/>
        </p:nvSpPr>
        <p:spPr>
          <a:xfrm>
            <a:off x="1106819" y="8489380"/>
            <a:ext cx="184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b="1" dirty="0" err="1">
                <a:solidFill>
                  <a:srgbClr val="E4007F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eNPS</a:t>
            </a:r>
            <a:endParaRPr lang="en-US" altLang="ja-JP" sz="4400" b="1" dirty="0">
              <a:solidFill>
                <a:srgbClr val="E4007F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A3D4D74-9F37-4BEC-B2AF-8A2BE183D171}"/>
              </a:ext>
            </a:extLst>
          </p:cNvPr>
          <p:cNvSpPr/>
          <p:nvPr/>
        </p:nvSpPr>
        <p:spPr>
          <a:xfrm>
            <a:off x="2296014" y="8528940"/>
            <a:ext cx="1840680" cy="663053"/>
          </a:xfrm>
          <a:prstGeom prst="rect">
            <a:avLst/>
          </a:prstGeom>
        </p:spPr>
        <p:txBody>
          <a:bodyPr wrap="square" lIns="0" tIns="108000" rIns="0" bIns="0" anchor="ctr" anchorCtr="0">
            <a:spAutoFit/>
          </a:bodyPr>
          <a:lstStyle/>
          <a:p>
            <a:pPr algn="ctr" fontAlgn="ctr" latinLnBrk="1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＝</a:t>
            </a:r>
            <a:endParaRPr lang="en-US" altLang="ja-JP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A04CB0B9-AE2D-4E6F-BE66-0A529C02DC71}"/>
              </a:ext>
            </a:extLst>
          </p:cNvPr>
          <p:cNvSpPr/>
          <p:nvPr/>
        </p:nvSpPr>
        <p:spPr>
          <a:xfrm>
            <a:off x="5998923" y="8528940"/>
            <a:ext cx="1840680" cy="663053"/>
          </a:xfrm>
          <a:prstGeom prst="rect">
            <a:avLst/>
          </a:prstGeom>
        </p:spPr>
        <p:txBody>
          <a:bodyPr wrap="square" lIns="0" tIns="108000" rIns="0" bIns="0" anchor="ctr" anchorCtr="0">
            <a:spAutoFit/>
          </a:bodyPr>
          <a:lstStyle/>
          <a:p>
            <a:pPr algn="ctr" fontAlgn="ctr" latinLnBrk="1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－</a:t>
            </a:r>
            <a:endParaRPr lang="en-US" altLang="ja-JP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E76F98C8-0AAB-4FE2-BFBD-8D126036820E}"/>
              </a:ext>
            </a:extLst>
          </p:cNvPr>
          <p:cNvSpPr/>
          <p:nvPr/>
        </p:nvSpPr>
        <p:spPr>
          <a:xfrm>
            <a:off x="9625073" y="8528940"/>
            <a:ext cx="1840680" cy="663053"/>
          </a:xfrm>
          <a:prstGeom prst="rect">
            <a:avLst/>
          </a:prstGeom>
        </p:spPr>
        <p:txBody>
          <a:bodyPr wrap="square" lIns="0" tIns="108000" rIns="0" bIns="0" anchor="ctr" anchorCtr="0">
            <a:spAutoFit/>
          </a:bodyPr>
          <a:lstStyle/>
          <a:p>
            <a:pPr algn="ctr" fontAlgn="ctr" latinLnBrk="1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＝</a:t>
            </a:r>
            <a:endParaRPr lang="en-US" altLang="ja-JP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74" name="曲線コネクタ 84">
            <a:extLst>
              <a:ext uri="{FF2B5EF4-FFF2-40B4-BE49-F238E27FC236}">
                <a16:creationId xmlns:a16="http://schemas.microsoft.com/office/drawing/2014/main" id="{FF47C1B8-75C9-4B40-AD0B-21B71787374D}"/>
              </a:ext>
            </a:extLst>
          </p:cNvPr>
          <p:cNvCxnSpPr>
            <a:cxnSpLocks/>
            <a:endCxn id="66" idx="0"/>
          </p:cNvCxnSpPr>
          <p:nvPr/>
        </p:nvCxnSpPr>
        <p:spPr>
          <a:xfrm rot="10800000" flipV="1">
            <a:off x="5143715" y="7938649"/>
            <a:ext cx="6021557" cy="621068"/>
          </a:xfrm>
          <a:prstGeom prst="curvedConnector2">
            <a:avLst/>
          </a:prstGeom>
          <a:ln>
            <a:solidFill>
              <a:srgbClr val="0311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線コネクタ 85">
            <a:extLst>
              <a:ext uri="{FF2B5EF4-FFF2-40B4-BE49-F238E27FC236}">
                <a16:creationId xmlns:a16="http://schemas.microsoft.com/office/drawing/2014/main" id="{1D42DDD9-03E9-4E14-869E-80AAF10875BA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4718590" y="7938649"/>
            <a:ext cx="4030108" cy="621068"/>
          </a:xfrm>
          <a:prstGeom prst="curvedConnector2">
            <a:avLst/>
          </a:prstGeom>
          <a:ln>
            <a:solidFill>
              <a:srgbClr val="78A5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15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85800" y="3738771"/>
            <a:ext cx="1143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Analyze </a:t>
            </a:r>
          </a:p>
          <a:p>
            <a:pPr algn="ctr"/>
            <a:r>
              <a:rPr lang="en-US" altLang="ja-JP" sz="6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Employee</a:t>
            </a:r>
            <a:r>
              <a:rPr kumimoji="1" lang="en-US" altLang="ja-JP" sz="6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Experience</a:t>
            </a:r>
            <a:endParaRPr kumimoji="1" lang="ja-JP" altLang="en-US" sz="6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330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 analyzed comments about </a:t>
            </a:r>
            <a:r>
              <a:rPr lang="en-US" altLang="ja-JP" sz="2400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eNPS</a:t>
            </a: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0210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43263" y="223816"/>
            <a:ext cx="972577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To make Questionnaire</a:t>
            </a:r>
          </a:p>
        </p:txBody>
      </p:sp>
      <p:sp>
        <p:nvSpPr>
          <p:cNvPr id="42" name="正方形/長方形 41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5705B39-45FC-465D-8539-BDA64956C0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0" y="3212536"/>
            <a:ext cx="6907746" cy="4238007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A508F9-1747-4DE0-9F97-890AFCC42F0B}"/>
              </a:ext>
            </a:extLst>
          </p:cNvPr>
          <p:cNvSpPr/>
          <p:nvPr/>
        </p:nvSpPr>
        <p:spPr>
          <a:xfrm>
            <a:off x="7772400" y="2256359"/>
            <a:ext cx="4388400" cy="956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Work</a:t>
            </a:r>
            <a:endParaRPr kumimoji="1" lang="ja-JP" altLang="en-US" sz="3600" dirty="0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9499610D-B56C-4862-B205-771211851B8F}"/>
              </a:ext>
            </a:extLst>
          </p:cNvPr>
          <p:cNvSpPr/>
          <p:nvPr/>
        </p:nvSpPr>
        <p:spPr>
          <a:xfrm>
            <a:off x="7772400" y="3430633"/>
            <a:ext cx="4388400" cy="956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Growth</a:t>
            </a:r>
            <a:endParaRPr kumimoji="1" lang="ja-JP" altLang="en-US" sz="3600" dirty="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A1B2517-30F0-4B00-AB86-D969ACCE96A6}"/>
              </a:ext>
            </a:extLst>
          </p:cNvPr>
          <p:cNvSpPr/>
          <p:nvPr/>
        </p:nvSpPr>
        <p:spPr>
          <a:xfrm>
            <a:off x="7772400" y="4604907"/>
            <a:ext cx="4388400" cy="956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People Relationship</a:t>
            </a:r>
            <a:endParaRPr kumimoji="1" lang="en-US" altLang="ja-JP" sz="3600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F0C2FD66-118B-47FA-9991-AF9994FF3744}"/>
              </a:ext>
            </a:extLst>
          </p:cNvPr>
          <p:cNvSpPr/>
          <p:nvPr/>
        </p:nvSpPr>
        <p:spPr>
          <a:xfrm>
            <a:off x="7772400" y="5779181"/>
            <a:ext cx="4388400" cy="956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Company</a:t>
            </a:r>
            <a:endParaRPr kumimoji="1" lang="ja-JP" altLang="en-US" sz="3600" dirty="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5E19279-1ABC-4C49-9150-97048FE3D98E}"/>
              </a:ext>
            </a:extLst>
          </p:cNvPr>
          <p:cNvSpPr/>
          <p:nvPr/>
        </p:nvSpPr>
        <p:spPr>
          <a:xfrm>
            <a:off x="7772400" y="6953455"/>
            <a:ext cx="4388400" cy="956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Company Culture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53AD996-00D7-4ED5-A5C0-EB859E3661A3}"/>
              </a:ext>
            </a:extLst>
          </p:cNvPr>
          <p:cNvSpPr/>
          <p:nvPr/>
        </p:nvSpPr>
        <p:spPr>
          <a:xfrm>
            <a:off x="7772400" y="8127729"/>
            <a:ext cx="4388400" cy="956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Basic</a:t>
            </a:r>
            <a:endParaRPr kumimoji="1" lang="ja-JP" altLang="en-US" sz="3600" dirty="0"/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07111AC-3B1F-4EC8-A23B-8B88601FD7CA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6945546" y="2734448"/>
            <a:ext cx="826854" cy="259709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コネクタ: 曲線 51">
            <a:extLst>
              <a:ext uri="{FF2B5EF4-FFF2-40B4-BE49-F238E27FC236}">
                <a16:creationId xmlns:a16="http://schemas.microsoft.com/office/drawing/2014/main" id="{B20D325B-ED0E-40BF-9589-1FD5BF87202B}"/>
              </a:ext>
            </a:extLst>
          </p:cNvPr>
          <p:cNvCxnSpPr>
            <a:cxnSpLocks/>
            <a:stCxn id="10" idx="3"/>
            <a:endCxn id="45" idx="1"/>
          </p:cNvCxnSpPr>
          <p:nvPr/>
        </p:nvCxnSpPr>
        <p:spPr>
          <a:xfrm flipV="1">
            <a:off x="6945546" y="3908722"/>
            <a:ext cx="826854" cy="14228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コネクタ: 曲線 54">
            <a:extLst>
              <a:ext uri="{FF2B5EF4-FFF2-40B4-BE49-F238E27FC236}">
                <a16:creationId xmlns:a16="http://schemas.microsoft.com/office/drawing/2014/main" id="{5C1287A5-9453-4ABF-883E-85962CD1D7F7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6945546" y="5082996"/>
            <a:ext cx="826854" cy="2485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コネクタ: 曲線 57">
            <a:extLst>
              <a:ext uri="{FF2B5EF4-FFF2-40B4-BE49-F238E27FC236}">
                <a16:creationId xmlns:a16="http://schemas.microsoft.com/office/drawing/2014/main" id="{7B55AA9D-DBAD-4539-9DE9-3915BBC9B17E}"/>
              </a:ext>
            </a:extLst>
          </p:cNvPr>
          <p:cNvCxnSpPr>
            <a:cxnSpLocks/>
            <a:stCxn id="10" idx="3"/>
            <a:endCxn id="49" idx="1"/>
          </p:cNvCxnSpPr>
          <p:nvPr/>
        </p:nvCxnSpPr>
        <p:spPr>
          <a:xfrm>
            <a:off x="6945546" y="5331540"/>
            <a:ext cx="826854" cy="925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コネクタ: 曲線 70">
            <a:extLst>
              <a:ext uri="{FF2B5EF4-FFF2-40B4-BE49-F238E27FC236}">
                <a16:creationId xmlns:a16="http://schemas.microsoft.com/office/drawing/2014/main" id="{7256E65D-536B-4335-85DE-F35891A19D81}"/>
              </a:ext>
            </a:extLst>
          </p:cNvPr>
          <p:cNvCxnSpPr>
            <a:cxnSpLocks/>
            <a:stCxn id="10" idx="3"/>
            <a:endCxn id="50" idx="1"/>
          </p:cNvCxnSpPr>
          <p:nvPr/>
        </p:nvCxnSpPr>
        <p:spPr>
          <a:xfrm>
            <a:off x="6945546" y="5331540"/>
            <a:ext cx="826854" cy="21000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コネクタ: 曲線 71">
            <a:extLst>
              <a:ext uri="{FF2B5EF4-FFF2-40B4-BE49-F238E27FC236}">
                <a16:creationId xmlns:a16="http://schemas.microsoft.com/office/drawing/2014/main" id="{BBD50087-098A-4C58-A541-1CBF6B714972}"/>
              </a:ext>
            </a:extLst>
          </p:cNvPr>
          <p:cNvCxnSpPr>
            <a:cxnSpLocks/>
            <a:stCxn id="10" idx="3"/>
            <a:endCxn id="51" idx="1"/>
          </p:cNvCxnSpPr>
          <p:nvPr/>
        </p:nvCxnSpPr>
        <p:spPr>
          <a:xfrm>
            <a:off x="6945546" y="5331540"/>
            <a:ext cx="826854" cy="32742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7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 divided 27 factors for 6 categories 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0210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43263" y="223816"/>
            <a:ext cx="972577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To make Questionnaire</a:t>
            </a:r>
          </a:p>
        </p:txBody>
      </p:sp>
      <p:sp>
        <p:nvSpPr>
          <p:cNvPr id="42" name="正方形/長方形 41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835A7F1A-2D29-4F1D-86F8-394C8B06C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121338"/>
              </p:ext>
            </p:extLst>
          </p:nvPr>
        </p:nvGraphicFramePr>
        <p:xfrm>
          <a:off x="-556591" y="1951559"/>
          <a:ext cx="6957392" cy="7661836"/>
        </p:xfrm>
        <a:graphic>
          <a:graphicData uri="http://schemas.openxmlformats.org/drawingml/2006/table">
            <a:tbl>
              <a:tblPr/>
              <a:tblGrid>
                <a:gridCol w="858938">
                  <a:extLst>
                    <a:ext uri="{9D8B030D-6E8A-4147-A177-3AD203B41FA5}">
                      <a16:colId xmlns:a16="http://schemas.microsoft.com/office/drawing/2014/main" val="1201509998"/>
                    </a:ext>
                  </a:extLst>
                </a:gridCol>
                <a:gridCol w="858938">
                  <a:extLst>
                    <a:ext uri="{9D8B030D-6E8A-4147-A177-3AD203B41FA5}">
                      <a16:colId xmlns:a16="http://schemas.microsoft.com/office/drawing/2014/main" val="166842499"/>
                    </a:ext>
                  </a:extLst>
                </a:gridCol>
                <a:gridCol w="203997">
                  <a:extLst>
                    <a:ext uri="{9D8B030D-6E8A-4147-A177-3AD203B41FA5}">
                      <a16:colId xmlns:a16="http://schemas.microsoft.com/office/drawing/2014/main" val="1506452675"/>
                    </a:ext>
                  </a:extLst>
                </a:gridCol>
                <a:gridCol w="1621244">
                  <a:extLst>
                    <a:ext uri="{9D8B030D-6E8A-4147-A177-3AD203B41FA5}">
                      <a16:colId xmlns:a16="http://schemas.microsoft.com/office/drawing/2014/main" val="2552938248"/>
                    </a:ext>
                  </a:extLst>
                </a:gridCol>
                <a:gridCol w="1621244">
                  <a:extLst>
                    <a:ext uri="{9D8B030D-6E8A-4147-A177-3AD203B41FA5}">
                      <a16:colId xmlns:a16="http://schemas.microsoft.com/office/drawing/2014/main" val="1896727099"/>
                    </a:ext>
                  </a:extLst>
                </a:gridCol>
                <a:gridCol w="1621244">
                  <a:extLst>
                    <a:ext uri="{9D8B030D-6E8A-4147-A177-3AD203B41FA5}">
                      <a16:colId xmlns:a16="http://schemas.microsoft.com/office/drawing/2014/main" val="2926464742"/>
                    </a:ext>
                  </a:extLst>
                </a:gridCol>
                <a:gridCol w="171787">
                  <a:extLst>
                    <a:ext uri="{9D8B030D-6E8A-4147-A177-3AD203B41FA5}">
                      <a16:colId xmlns:a16="http://schemas.microsoft.com/office/drawing/2014/main" val="2598971620"/>
                    </a:ext>
                  </a:extLst>
                </a:gridCol>
              </a:tblGrid>
              <a:tr h="308658">
                <a:tc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8179"/>
                  </a:ext>
                </a:extLst>
              </a:tr>
              <a:tr h="47642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マトリックス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Work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1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I satisfies with my working content.</a:t>
                      </a:r>
                    </a:p>
                  </a:txBody>
                  <a:tcPr marL="109162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539950"/>
                  </a:ext>
                </a:extLst>
              </a:tr>
              <a:tr h="42059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2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My working time is appropriate.</a:t>
                      </a:r>
                    </a:p>
                  </a:txBody>
                  <a:tcPr marL="109162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319299"/>
                  </a:ext>
                </a:extLst>
              </a:tr>
              <a:tr h="42059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3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I have appropriate amount of work.</a:t>
                      </a:r>
                    </a:p>
                  </a:txBody>
                  <a:tcPr marL="109162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807222"/>
                  </a:ext>
                </a:extLst>
              </a:tr>
              <a:tr h="61063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4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I have enough job autonomy to finish my responsibilities easily.</a:t>
                      </a:r>
                    </a:p>
                  </a:txBody>
                  <a:tcPr marL="109162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93376"/>
                  </a:ext>
                </a:extLst>
              </a:tr>
              <a:tr h="30865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109162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271972"/>
                  </a:ext>
                </a:extLst>
              </a:tr>
              <a:tr h="30865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109162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57705"/>
                  </a:ext>
                </a:extLst>
              </a:tr>
              <a:tr h="775759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Growth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5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I have always received feedback from my colleagues/manager about my work.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109162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689728"/>
                  </a:ext>
                </a:extLst>
              </a:tr>
              <a:tr h="61063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6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My company offers appropriate training and development programs that can help me grow.</a:t>
                      </a:r>
                    </a:p>
                  </a:txBody>
                  <a:tcPr marL="109162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933281"/>
                  </a:ext>
                </a:extLst>
              </a:tr>
              <a:tr h="61063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7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Considerating all my efforts and achievement, I am promoted appropriately.</a:t>
                      </a:r>
                    </a:p>
                  </a:txBody>
                  <a:tcPr marL="109162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748592"/>
                  </a:ext>
                </a:extLst>
              </a:tr>
              <a:tr h="42059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8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I have been rated fairly.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109162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734570"/>
                  </a:ext>
                </a:extLst>
              </a:tr>
              <a:tr h="30865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109162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074931"/>
                  </a:ext>
                </a:extLst>
              </a:tr>
              <a:tr h="30865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109162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695684"/>
                  </a:ext>
                </a:extLst>
              </a:tr>
              <a:tr h="42059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People relationship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9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I have good colleagues.</a:t>
                      </a:r>
                    </a:p>
                  </a:txBody>
                  <a:tcPr marL="109162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198657"/>
                  </a:ext>
                </a:extLst>
              </a:tr>
              <a:tr h="42059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10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I have a good manager.</a:t>
                      </a:r>
                    </a:p>
                  </a:txBody>
                  <a:tcPr marL="109162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620459"/>
                  </a:ext>
                </a:extLst>
              </a:tr>
              <a:tr h="61063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11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Customers often show their satisfaction with my services.</a:t>
                      </a:r>
                    </a:p>
                  </a:txBody>
                  <a:tcPr marL="109162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6065" marR="6065" marT="606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143349"/>
                  </a:ext>
                </a:extLst>
              </a:tr>
              <a:tr h="30865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109162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6065" marR="6065" marT="60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1262"/>
                  </a:ext>
                </a:extLst>
              </a:tr>
            </a:tbl>
          </a:graphicData>
        </a:graphic>
      </p:graphicFrame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657D59DB-AEA8-4DC1-B61D-4B3653505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69663"/>
              </p:ext>
            </p:extLst>
          </p:nvPr>
        </p:nvGraphicFramePr>
        <p:xfrm>
          <a:off x="5800457" y="1924357"/>
          <a:ext cx="6957391" cy="7939553"/>
        </p:xfrm>
        <a:graphic>
          <a:graphicData uri="http://schemas.openxmlformats.org/drawingml/2006/table">
            <a:tbl>
              <a:tblPr/>
              <a:tblGrid>
                <a:gridCol w="858937">
                  <a:extLst>
                    <a:ext uri="{9D8B030D-6E8A-4147-A177-3AD203B41FA5}">
                      <a16:colId xmlns:a16="http://schemas.microsoft.com/office/drawing/2014/main" val="3264523456"/>
                    </a:ext>
                  </a:extLst>
                </a:gridCol>
                <a:gridCol w="858937">
                  <a:extLst>
                    <a:ext uri="{9D8B030D-6E8A-4147-A177-3AD203B41FA5}">
                      <a16:colId xmlns:a16="http://schemas.microsoft.com/office/drawing/2014/main" val="1942074701"/>
                    </a:ext>
                  </a:extLst>
                </a:gridCol>
                <a:gridCol w="203997">
                  <a:extLst>
                    <a:ext uri="{9D8B030D-6E8A-4147-A177-3AD203B41FA5}">
                      <a16:colId xmlns:a16="http://schemas.microsoft.com/office/drawing/2014/main" val="3114241669"/>
                    </a:ext>
                  </a:extLst>
                </a:gridCol>
                <a:gridCol w="1621244">
                  <a:extLst>
                    <a:ext uri="{9D8B030D-6E8A-4147-A177-3AD203B41FA5}">
                      <a16:colId xmlns:a16="http://schemas.microsoft.com/office/drawing/2014/main" val="1658140751"/>
                    </a:ext>
                  </a:extLst>
                </a:gridCol>
                <a:gridCol w="1621244">
                  <a:extLst>
                    <a:ext uri="{9D8B030D-6E8A-4147-A177-3AD203B41FA5}">
                      <a16:colId xmlns:a16="http://schemas.microsoft.com/office/drawing/2014/main" val="1330557189"/>
                    </a:ext>
                  </a:extLst>
                </a:gridCol>
                <a:gridCol w="1621244">
                  <a:extLst>
                    <a:ext uri="{9D8B030D-6E8A-4147-A177-3AD203B41FA5}">
                      <a16:colId xmlns:a16="http://schemas.microsoft.com/office/drawing/2014/main" val="1334732586"/>
                    </a:ext>
                  </a:extLst>
                </a:gridCol>
                <a:gridCol w="171788">
                  <a:extLst>
                    <a:ext uri="{9D8B030D-6E8A-4147-A177-3AD203B41FA5}">
                      <a16:colId xmlns:a16="http://schemas.microsoft.com/office/drawing/2014/main" val="3198105801"/>
                    </a:ext>
                  </a:extLst>
                </a:gridCol>
              </a:tblGrid>
              <a:tr h="216309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796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444344"/>
                  </a:ext>
                </a:extLst>
              </a:tr>
              <a:tr h="47263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Company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12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The work I am doing is achieving my company vision.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722284"/>
                  </a:ext>
                </a:extLst>
              </a:tr>
              <a:tr h="34068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13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My company grows sustainably.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59221"/>
                  </a:ext>
                </a:extLst>
              </a:tr>
              <a:tr h="37838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14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My company has positive influence to my society.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647063"/>
                  </a:ext>
                </a:extLst>
              </a:tr>
              <a:tr h="47263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15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My company is fair regardless of age or gender, nationality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222942"/>
                  </a:ext>
                </a:extLst>
              </a:tr>
              <a:tr h="1914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796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537865"/>
                  </a:ext>
                </a:extLst>
              </a:tr>
              <a:tr h="216309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796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000535"/>
                  </a:ext>
                </a:extLst>
              </a:tr>
              <a:tr h="37838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Company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culture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16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My opinions or ideas have always been listened.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583116"/>
                  </a:ext>
                </a:extLst>
              </a:tr>
              <a:tr h="34068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17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I am recognized when I do a good job.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693699"/>
                  </a:ext>
                </a:extLst>
              </a:tr>
              <a:tr h="37838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18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My team/department always take actions to rapidly adapt to market and environmental changes.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02030"/>
                  </a:ext>
                </a:extLst>
              </a:tr>
              <a:tr h="56532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19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   My team/department always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persuits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 new ideas or inventions in company's products, services or working procedure.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083494"/>
                  </a:ext>
                </a:extLst>
              </a:tr>
              <a:tr h="34068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20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Management keeps me informed about important issues.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609985"/>
                  </a:ext>
                </a:extLst>
              </a:tr>
              <a:tr h="1914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796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876576"/>
                  </a:ext>
                </a:extLst>
              </a:tr>
              <a:tr h="216309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796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773549"/>
                  </a:ext>
                </a:extLst>
              </a:tr>
              <a:tr h="62837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Basic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21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Considerating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 all my efforts and achievement, I receive reasonable direct benefits.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136917"/>
                  </a:ext>
                </a:extLst>
              </a:tr>
              <a:tr h="34068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22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I can take enough paid leave without pressure.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16374"/>
                  </a:ext>
                </a:extLst>
              </a:tr>
              <a:tr h="37838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23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My company offers me appropriate other benefits.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</a:endParaRP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064080"/>
                  </a:ext>
                </a:extLst>
              </a:tr>
              <a:tr h="34068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24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I do not have to worry about my job security at my company.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199086"/>
                  </a:ext>
                </a:extLst>
              </a:tr>
              <a:tr h="34068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25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My work commute time is short.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027301"/>
                  </a:ext>
                </a:extLst>
              </a:tr>
              <a:tr h="34068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26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It is easy to balance my work and life.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578223"/>
                  </a:ext>
                </a:extLst>
              </a:tr>
              <a:tr h="34068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27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My company provides me a good physical working condition.</a:t>
                      </a:r>
                    </a:p>
                  </a:txBody>
                  <a:tcPr marL="796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314508"/>
                  </a:ext>
                </a:extLst>
              </a:tr>
              <a:tr h="34068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796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</a:rPr>
                        <a:t>　</a:t>
                      </a:r>
                    </a:p>
                  </a:txBody>
                  <a:tcPr marL="4424" marR="4424" marT="44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108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9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12FD96F-D8C3-45AA-BAB7-C6AC464F6971}"/>
              </a:ext>
            </a:extLst>
          </p:cNvPr>
          <p:cNvGrpSpPr/>
          <p:nvPr/>
        </p:nvGrpSpPr>
        <p:grpSpPr>
          <a:xfrm>
            <a:off x="202691" y="2109001"/>
            <a:ext cx="12389484" cy="5813828"/>
            <a:chOff x="640799" y="2099566"/>
            <a:chExt cx="11520001" cy="590096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F35D1DC-3431-4F6F-B60A-420BE90D7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99" y="2099566"/>
              <a:ext cx="11520000" cy="340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正方形/長方形 22"/>
            <p:cNvSpPr/>
            <p:nvPr/>
          </p:nvSpPr>
          <p:spPr>
            <a:xfrm>
              <a:off x="640800" y="2441928"/>
              <a:ext cx="11520000" cy="55586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lvl="2"/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60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eNPS</a:t>
            </a: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question and questions about factors.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To make it simple.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To make Questionnaire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1929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-2174590" y="3104954"/>
            <a:ext cx="640800" cy="653060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ja-JP" altLang="en-US" sz="1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2078336" y="4072791"/>
            <a:ext cx="640800" cy="2574461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1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Q2</a:t>
            </a:r>
            <a:endParaRPr lang="ja-JP" altLang="en-US" sz="1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854190" y="6726752"/>
            <a:ext cx="640800" cy="583525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1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Q3</a:t>
            </a:r>
            <a:endParaRPr lang="ja-JP" altLang="en-US" sz="1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2A8BA7C-42B9-4466-B831-1622C369D9E1}"/>
              </a:ext>
            </a:extLst>
          </p:cNvPr>
          <p:cNvSpPr/>
          <p:nvPr/>
        </p:nvSpPr>
        <p:spPr>
          <a:xfrm>
            <a:off x="206058" y="-417214"/>
            <a:ext cx="12389484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5C475010-EE64-45DA-B478-5E8BE45CAF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843" y="2486836"/>
            <a:ext cx="11567130" cy="523262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B0F4B8-DE5A-4B02-B2F7-1409C9130A2B}"/>
              </a:ext>
            </a:extLst>
          </p:cNvPr>
          <p:cNvSpPr/>
          <p:nvPr/>
        </p:nvSpPr>
        <p:spPr>
          <a:xfrm>
            <a:off x="4261541" y="5323897"/>
            <a:ext cx="1606858" cy="8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非常に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マイナスに影響した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9A2C3B89-CC93-48CD-B2F1-77C08C8020EF}"/>
              </a:ext>
            </a:extLst>
          </p:cNvPr>
          <p:cNvSpPr/>
          <p:nvPr/>
        </p:nvSpPr>
        <p:spPr>
          <a:xfrm>
            <a:off x="5842001" y="5323897"/>
            <a:ext cx="1606858" cy="8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やや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マイナスに影響した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60606B70-C153-4087-A0BF-5B59EF111D51}"/>
              </a:ext>
            </a:extLst>
          </p:cNvPr>
          <p:cNvSpPr/>
          <p:nvPr/>
        </p:nvSpPr>
        <p:spPr>
          <a:xfrm>
            <a:off x="7422461" y="5323897"/>
            <a:ext cx="1606858" cy="8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影響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しなかった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7DFAE06-5263-4EDE-B07C-8F303E46F100}"/>
              </a:ext>
            </a:extLst>
          </p:cNvPr>
          <p:cNvSpPr/>
          <p:nvPr/>
        </p:nvSpPr>
        <p:spPr>
          <a:xfrm>
            <a:off x="9002921" y="5323897"/>
            <a:ext cx="1606858" cy="8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やや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プラス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に影響した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A09D8C9B-573F-4BEB-9BEE-514EFCD23ED3}"/>
              </a:ext>
            </a:extLst>
          </p:cNvPr>
          <p:cNvSpPr/>
          <p:nvPr/>
        </p:nvSpPr>
        <p:spPr>
          <a:xfrm>
            <a:off x="10583379" y="5323897"/>
            <a:ext cx="1606858" cy="8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非常に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プラス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に影響した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6EAA6CD-84DD-42B6-86E7-90DE3FD46E8E}"/>
              </a:ext>
            </a:extLst>
          </p:cNvPr>
          <p:cNvSpPr txBox="1"/>
          <p:nvPr/>
        </p:nvSpPr>
        <p:spPr>
          <a:xfrm>
            <a:off x="4821619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7E59124-0204-4A92-9228-D0E77B03AD25}"/>
              </a:ext>
            </a:extLst>
          </p:cNvPr>
          <p:cNvSpPr txBox="1"/>
          <p:nvPr/>
        </p:nvSpPr>
        <p:spPr>
          <a:xfrm>
            <a:off x="6397433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5429E88-30FB-4556-8883-D654A741A399}"/>
              </a:ext>
            </a:extLst>
          </p:cNvPr>
          <p:cNvSpPr txBox="1"/>
          <p:nvPr/>
        </p:nvSpPr>
        <p:spPr>
          <a:xfrm>
            <a:off x="7973247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18F75C9A-DC0A-4ACB-B1FC-0008DC3553EF}"/>
              </a:ext>
            </a:extLst>
          </p:cNvPr>
          <p:cNvSpPr txBox="1"/>
          <p:nvPr/>
        </p:nvSpPr>
        <p:spPr>
          <a:xfrm>
            <a:off x="9549061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1ACB1E0D-96DC-40BD-9133-4CBB1BA59503}"/>
              </a:ext>
            </a:extLst>
          </p:cNvPr>
          <p:cNvSpPr txBox="1"/>
          <p:nvPr/>
        </p:nvSpPr>
        <p:spPr>
          <a:xfrm>
            <a:off x="11124875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41D657B-0EE5-46EA-8AD7-D5EBA2E594BB}"/>
              </a:ext>
            </a:extLst>
          </p:cNvPr>
          <p:cNvSpPr txBox="1"/>
          <p:nvPr/>
        </p:nvSpPr>
        <p:spPr>
          <a:xfrm>
            <a:off x="1708539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91FF595D-C6E8-4BB4-8F55-7C1260B070D3}"/>
              </a:ext>
            </a:extLst>
          </p:cNvPr>
          <p:cNvSpPr/>
          <p:nvPr/>
        </p:nvSpPr>
        <p:spPr>
          <a:xfrm>
            <a:off x="655094" y="8076029"/>
            <a:ext cx="11587182" cy="116058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889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5C55E84E-DF14-411C-9826-EB6A120BB732}"/>
              </a:ext>
            </a:extLst>
          </p:cNvPr>
          <p:cNvSpPr/>
          <p:nvPr/>
        </p:nvSpPr>
        <p:spPr>
          <a:xfrm>
            <a:off x="1095153" y="8392271"/>
            <a:ext cx="10814284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dirty="0"/>
              <a:t>To measure each factors based on 6 categories.</a:t>
            </a:r>
            <a:endParaRPr lang="ja-JP" altLang="en-US" sz="2800" b="1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00FDE21-4412-4A2E-832F-B3505C2CA8BE}"/>
              </a:ext>
            </a:extLst>
          </p:cNvPr>
          <p:cNvSpPr txBox="1"/>
          <p:nvPr/>
        </p:nvSpPr>
        <p:spPr>
          <a:xfrm>
            <a:off x="1277655" y="2580344"/>
            <a:ext cx="10883145" cy="4193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fontAlgn="ctr" latinLnBrk="1"/>
            <a:r>
              <a:rPr lang="en-US" altLang="ja-JP" sz="2000" dirty="0"/>
              <a:t>How likely is it that you would recommend your employer to a friend or acquaintance</a:t>
            </a:r>
            <a:r>
              <a:rPr lang="en-US" altLang="ja-JP" sz="3200" dirty="0"/>
              <a:t>?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908ED47-EF54-429F-ABFC-6AB61ECF6EF5}"/>
              </a:ext>
            </a:extLst>
          </p:cNvPr>
          <p:cNvSpPr txBox="1"/>
          <p:nvPr/>
        </p:nvSpPr>
        <p:spPr>
          <a:xfrm>
            <a:off x="1277655" y="4765222"/>
            <a:ext cx="10883145" cy="4193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fontAlgn="ctr" latinLnBrk="1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For each of the following statements, please choose the description closest to your own thoughts.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1E0E1FA-D524-46A0-8E6F-478E9B851070}"/>
              </a:ext>
            </a:extLst>
          </p:cNvPr>
          <p:cNvSpPr txBox="1"/>
          <p:nvPr/>
        </p:nvSpPr>
        <p:spPr>
          <a:xfrm>
            <a:off x="4436281" y="5222959"/>
            <a:ext cx="1405720" cy="9644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 fontAlgn="ctr" latinLnBrk="1"/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Disagree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DA6946D-14D8-465E-B609-3EF0F49924F3}"/>
              </a:ext>
            </a:extLst>
          </p:cNvPr>
          <p:cNvSpPr txBox="1"/>
          <p:nvPr/>
        </p:nvSpPr>
        <p:spPr>
          <a:xfrm>
            <a:off x="6001498" y="5222959"/>
            <a:ext cx="1405720" cy="9644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defPPr>
              <a:defRPr lang="ja-JP"/>
            </a:defPPr>
            <a:lvl1pPr algn="ctr" fontAlgn="ctr" latinLnBrk="1">
              <a:defRPr sz="20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US" altLang="ja-JP" dirty="0"/>
              <a:t>Slightly</a:t>
            </a:r>
          </a:p>
          <a:p>
            <a:r>
              <a:rPr lang="en-US" altLang="ja-JP" dirty="0"/>
              <a:t>Disagree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57E5DA1-C3B0-4029-B8AA-57B46AD7C18B}"/>
              </a:ext>
            </a:extLst>
          </p:cNvPr>
          <p:cNvSpPr txBox="1"/>
          <p:nvPr/>
        </p:nvSpPr>
        <p:spPr>
          <a:xfrm>
            <a:off x="7566715" y="5222959"/>
            <a:ext cx="1405720" cy="9644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defPPr>
              <a:defRPr lang="ja-JP"/>
            </a:defPPr>
            <a:lvl1pPr algn="ctr" fontAlgn="ctr" latinLnBrk="1">
              <a:defRPr sz="20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US" altLang="ja-JP" dirty="0"/>
              <a:t>Neither </a:t>
            </a:r>
          </a:p>
          <a:p>
            <a:r>
              <a:rPr lang="en-US" altLang="ja-JP" dirty="0"/>
              <a:t>agree not disagree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925064C7-0571-44F2-BFC8-95591F101F71}"/>
              </a:ext>
            </a:extLst>
          </p:cNvPr>
          <p:cNvSpPr txBox="1"/>
          <p:nvPr/>
        </p:nvSpPr>
        <p:spPr>
          <a:xfrm>
            <a:off x="9131932" y="5222959"/>
            <a:ext cx="1405720" cy="9644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defPPr>
              <a:defRPr lang="ja-JP"/>
            </a:defPPr>
            <a:lvl1pPr algn="ctr" fontAlgn="ctr" latinLnBrk="1">
              <a:defRPr sz="20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US" altLang="ja-JP" dirty="0"/>
              <a:t>Slightly</a:t>
            </a:r>
          </a:p>
          <a:p>
            <a:r>
              <a:rPr lang="en-US" altLang="ja-JP" dirty="0"/>
              <a:t>Agree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EC1CBC36-61A1-4D69-BD0A-59C2CADE1605}"/>
              </a:ext>
            </a:extLst>
          </p:cNvPr>
          <p:cNvSpPr txBox="1"/>
          <p:nvPr/>
        </p:nvSpPr>
        <p:spPr>
          <a:xfrm>
            <a:off x="10697148" y="5222959"/>
            <a:ext cx="1405720" cy="9644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defPPr>
              <a:defRPr lang="ja-JP"/>
            </a:defPPr>
            <a:lvl1pPr algn="ctr" fontAlgn="ctr" latinLnBrk="1">
              <a:defRPr sz="20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US" altLang="ja-JP" dirty="0"/>
              <a:t>Agree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688BB67-BFC0-4543-BD47-7E514683E177}"/>
              </a:ext>
            </a:extLst>
          </p:cNvPr>
          <p:cNvSpPr txBox="1"/>
          <p:nvPr/>
        </p:nvSpPr>
        <p:spPr>
          <a:xfrm>
            <a:off x="758843" y="6441831"/>
            <a:ext cx="4062776" cy="4193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fontAlgn="ctr" latinLnBrk="1"/>
            <a:r>
              <a:rPr lang="en-US" altLang="ja-JP" sz="1800" dirty="0"/>
              <a:t>I satisfies with my working content.</a:t>
            </a:r>
            <a:r>
              <a:rPr lang="en-US" altLang="ja-JP" sz="1600" dirty="0"/>
              <a:t> 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733C3C53-284A-4C46-8B25-9B83D1B5DD23}"/>
              </a:ext>
            </a:extLst>
          </p:cNvPr>
          <p:cNvSpPr txBox="1"/>
          <p:nvPr/>
        </p:nvSpPr>
        <p:spPr>
          <a:xfrm>
            <a:off x="758843" y="7075416"/>
            <a:ext cx="4062776" cy="4193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fontAlgn="ctr" latinLnBrk="1"/>
            <a:r>
              <a:rPr lang="en-US" altLang="ja-JP" sz="2000" dirty="0"/>
              <a:t>My working time is appropriate.</a:t>
            </a:r>
            <a:r>
              <a:rPr lang="en-US" altLang="ja-JP" sz="1800" dirty="0"/>
              <a:t> 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95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C736EB9-4A09-46C1-87D7-7D732CB2CCA6}"/>
              </a:ext>
            </a:extLst>
          </p:cNvPr>
          <p:cNvGrpSpPr/>
          <p:nvPr/>
        </p:nvGrpSpPr>
        <p:grpSpPr>
          <a:xfrm>
            <a:off x="206059" y="2104953"/>
            <a:ext cx="12389484" cy="7203639"/>
            <a:chOff x="640799" y="2099566"/>
            <a:chExt cx="11520001" cy="6382673"/>
          </a:xfrm>
        </p:grpSpPr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018B4AC6-C653-440D-B75E-0F0BE0CC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99" y="2099566"/>
              <a:ext cx="11520000" cy="340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9512FEE7-78AE-4157-BD8D-849BBC3FF6FB}"/>
                </a:ext>
              </a:extLst>
            </p:cNvPr>
            <p:cNvSpPr/>
            <p:nvPr/>
          </p:nvSpPr>
          <p:spPr>
            <a:xfrm>
              <a:off x="640800" y="2441927"/>
              <a:ext cx="11520000" cy="60403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lvl="2"/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C8232EB-8486-4110-9DF6-3C6DD476AAC4}"/>
              </a:ext>
            </a:extLst>
          </p:cNvPr>
          <p:cNvSpPr txBox="1"/>
          <p:nvPr/>
        </p:nvSpPr>
        <p:spPr>
          <a:xfrm>
            <a:off x="2823604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responsibility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7E2D49-EA1D-4364-B8E0-007EEF7853B2}"/>
              </a:ext>
            </a:extLst>
          </p:cNvPr>
          <p:cNvSpPr txBox="1"/>
          <p:nvPr/>
        </p:nvSpPr>
        <p:spPr>
          <a:xfrm>
            <a:off x="3689941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Autonomy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E4886D4-E3D6-4238-9985-9F765A4AF1FB}"/>
              </a:ext>
            </a:extLst>
          </p:cNvPr>
          <p:cNvSpPr txBox="1"/>
          <p:nvPr/>
        </p:nvSpPr>
        <p:spPr>
          <a:xfrm>
            <a:off x="4556278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Diversity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00A2C03-DF6E-4873-9776-D5B19FB749C5}"/>
              </a:ext>
            </a:extLst>
          </p:cNvPr>
          <p:cNvSpPr txBox="1"/>
          <p:nvPr/>
        </p:nvSpPr>
        <p:spPr>
          <a:xfrm>
            <a:off x="5422615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Transparency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20D655F-F6C8-46DE-A49E-770F1D7698DD}"/>
              </a:ext>
            </a:extLst>
          </p:cNvPr>
          <p:cNvSpPr txBox="1"/>
          <p:nvPr/>
        </p:nvSpPr>
        <p:spPr>
          <a:xfrm>
            <a:off x="628895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Innovation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D71387F-B251-412A-BC54-2B10E61D9823}"/>
              </a:ext>
            </a:extLst>
          </p:cNvPr>
          <p:cNvSpPr txBox="1"/>
          <p:nvPr/>
        </p:nvSpPr>
        <p:spPr>
          <a:xfrm>
            <a:off x="8021626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Company growth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7D985D7-8AC2-4AB5-804A-1B5A6DDDD811}"/>
              </a:ext>
            </a:extLst>
          </p:cNvPr>
          <p:cNvSpPr txBox="1"/>
          <p:nvPr/>
        </p:nvSpPr>
        <p:spPr>
          <a:xfrm>
            <a:off x="8887963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Salary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C695893-512B-4D90-9474-4A9A7043E7E5}"/>
              </a:ext>
            </a:extLst>
          </p:cNvPr>
          <p:cNvSpPr txBox="1"/>
          <p:nvPr/>
        </p:nvSpPr>
        <p:spPr>
          <a:xfrm>
            <a:off x="975430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Paid time off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E77D202-3CBB-4E30-84A0-4BF4B006BCFD}"/>
              </a:ext>
            </a:extLst>
          </p:cNvPr>
          <p:cNvSpPr txBox="1"/>
          <p:nvPr/>
        </p:nvSpPr>
        <p:spPr>
          <a:xfrm>
            <a:off x="1062063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Relationship with boss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1231878-817F-4986-A3E0-25C98F1FD5A3}"/>
              </a:ext>
            </a:extLst>
          </p:cNvPr>
          <p:cNvSpPr txBox="1"/>
          <p:nvPr/>
        </p:nvSpPr>
        <p:spPr>
          <a:xfrm>
            <a:off x="1148697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Relationship with colleague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60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21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Calculate current status. Which factors are employee satisfied with?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 usually use regression.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1929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Analyze data</a:t>
            </a:r>
          </a:p>
        </p:txBody>
      </p:sp>
      <p:sp>
        <p:nvSpPr>
          <p:cNvPr id="50" name="円/楕円 36">
            <a:extLst>
              <a:ext uri="{FF2B5EF4-FFF2-40B4-BE49-F238E27FC236}">
                <a16:creationId xmlns:a16="http://schemas.microsoft.com/office/drawing/2014/main" id="{9AF96C1B-A47D-4F8A-82E0-9E0FA86F20AA}"/>
              </a:ext>
            </a:extLst>
          </p:cNvPr>
          <p:cNvSpPr/>
          <p:nvPr/>
        </p:nvSpPr>
        <p:spPr>
          <a:xfrm>
            <a:off x="9211662" y="2740520"/>
            <a:ext cx="239105" cy="239105"/>
          </a:xfrm>
          <a:prstGeom prst="ellipse">
            <a:avLst/>
          </a:prstGeom>
          <a:solidFill>
            <a:srgbClr val="F97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0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283F7A5-001B-48C1-9519-69528F2E757D}"/>
              </a:ext>
            </a:extLst>
          </p:cNvPr>
          <p:cNvGrpSpPr/>
          <p:nvPr/>
        </p:nvGrpSpPr>
        <p:grpSpPr>
          <a:xfrm>
            <a:off x="233870" y="3843750"/>
            <a:ext cx="12116997" cy="5422272"/>
            <a:chOff x="307531" y="4080822"/>
            <a:chExt cx="11903475" cy="5326722"/>
          </a:xfrm>
        </p:grpSpPr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FF5DC593-3B6A-481B-90AC-8480F010F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531" y="4080822"/>
              <a:ext cx="8067047" cy="5326722"/>
            </a:xfrm>
            <a:prstGeom prst="rect">
              <a:avLst/>
            </a:prstGeom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308C5F23-2CE8-4014-AC73-64B7291E8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30620" y="4271935"/>
              <a:ext cx="1758888" cy="4923131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DF74A36E-9C62-42CA-8D1B-2F14F2971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5741" y="4234883"/>
              <a:ext cx="2215265" cy="5062050"/>
            </a:xfrm>
            <a:prstGeom prst="rect">
              <a:avLst/>
            </a:prstGeom>
          </p:spPr>
        </p:pic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F65E31-4C53-4F90-A08C-719DED0DC356}"/>
              </a:ext>
            </a:extLst>
          </p:cNvPr>
          <p:cNvSpPr/>
          <p:nvPr/>
        </p:nvSpPr>
        <p:spPr>
          <a:xfrm>
            <a:off x="509047" y="8960400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351F60E-7FB2-4D5B-8FBD-BED940C31955}"/>
              </a:ext>
            </a:extLst>
          </p:cNvPr>
          <p:cNvSpPr txBox="1"/>
          <p:nvPr/>
        </p:nvSpPr>
        <p:spPr>
          <a:xfrm>
            <a:off x="109093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Work</a:t>
            </a:r>
          </a:p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B8605D8B-7ED9-4D0A-8DA0-8515FB675CC0}"/>
              </a:ext>
            </a:extLst>
          </p:cNvPr>
          <p:cNvSpPr txBox="1"/>
          <p:nvPr/>
        </p:nvSpPr>
        <p:spPr>
          <a:xfrm>
            <a:off x="195726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Work</a:t>
            </a:r>
          </a:p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time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BBC25B97-BBF1-478A-BC90-B1814891B4EE}"/>
              </a:ext>
            </a:extLst>
          </p:cNvPr>
          <p:cNvSpPr txBox="1"/>
          <p:nvPr/>
        </p:nvSpPr>
        <p:spPr>
          <a:xfrm>
            <a:off x="7155289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Company vision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1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310E9-2FD9-48AA-B200-FBAC9181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should we analyze data?</a:t>
            </a:r>
            <a:endParaRPr kumimoji="1" lang="ja-JP" altLang="en-US" dirty="0"/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A192F4E4-FFA8-4B4B-8D59-3053AACF9F69}"/>
              </a:ext>
            </a:extLst>
          </p:cNvPr>
          <p:cNvGrpSpPr/>
          <p:nvPr/>
        </p:nvGrpSpPr>
        <p:grpSpPr>
          <a:xfrm>
            <a:off x="8744483" y="4562636"/>
            <a:ext cx="2959905" cy="1996021"/>
            <a:chOff x="8024557" y="2571138"/>
            <a:chExt cx="4279103" cy="2885626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1C23CA24-C19C-4646-90B0-B9F07E61F210}"/>
                </a:ext>
              </a:extLst>
            </p:cNvPr>
            <p:cNvGrpSpPr/>
            <p:nvPr/>
          </p:nvGrpSpPr>
          <p:grpSpPr>
            <a:xfrm>
              <a:off x="8267116" y="2889319"/>
              <a:ext cx="4036544" cy="2567445"/>
              <a:chOff x="6522978" y="1464789"/>
              <a:chExt cx="5032479" cy="3200910"/>
            </a:xfrm>
          </p:grpSpPr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746E238C-7CFB-4DB6-AE11-D0A6EC18F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17768" y="1464789"/>
                <a:ext cx="2729820" cy="2729820"/>
              </a:xfrm>
              <a:prstGeom prst="rect">
                <a:avLst/>
              </a:prstGeom>
            </p:spPr>
          </p:pic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502A33E0-052F-4384-A1B8-61FA1685D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2827" y="2645589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7C2EEE07-157B-4551-9BE9-0A5B7A251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19457" y="2434275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3BCF134D-7995-4AFA-8271-C2D8D2843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2978" y="2478400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1CC07E50-25A8-4C47-8246-E87A7E505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5428" y="2829699"/>
                <a:ext cx="1836000" cy="1836000"/>
              </a:xfrm>
              <a:prstGeom prst="rect">
                <a:avLst/>
              </a:prstGeom>
            </p:spPr>
          </p:pic>
        </p:grp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0CC4153-3372-4236-93CB-5D543469A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6301" y="2910595"/>
              <a:ext cx="791740" cy="791740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DEB0BB69-6B5D-4BBD-B14F-DD0A2B245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019170" y="2571138"/>
              <a:ext cx="791740" cy="79174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1A34D7CF-5DA4-46A1-B8F2-3979D63E8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04439" y="3807622"/>
              <a:ext cx="264791" cy="32937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A4A5839-8F56-4BEA-AB78-16492B916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4557" y="4355359"/>
              <a:ext cx="264791" cy="329370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A220F6DE-ECB6-4353-B54E-47CB6DC5C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38869" y="4144176"/>
              <a:ext cx="264791" cy="32937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AACD28E8-0831-4538-9A11-F6CF2FEEC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96350" y="3576189"/>
              <a:ext cx="264791" cy="329370"/>
            </a:xfrm>
            <a:prstGeom prst="rect">
              <a:avLst/>
            </a:prstGeom>
          </p:spPr>
        </p:pic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3E1C3606-6194-4E73-A68B-2BE96FFEC1EC}"/>
              </a:ext>
            </a:extLst>
          </p:cNvPr>
          <p:cNvGrpSpPr/>
          <p:nvPr/>
        </p:nvGrpSpPr>
        <p:grpSpPr>
          <a:xfrm>
            <a:off x="1552686" y="4589724"/>
            <a:ext cx="2350828" cy="1900563"/>
            <a:chOff x="758576" y="2551647"/>
            <a:chExt cx="3588523" cy="2901197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137E7EF-5E52-49CF-A901-92FC4E9AA01F}"/>
                </a:ext>
              </a:extLst>
            </p:cNvPr>
            <p:cNvGrpSpPr/>
            <p:nvPr/>
          </p:nvGrpSpPr>
          <p:grpSpPr>
            <a:xfrm>
              <a:off x="758576" y="3105101"/>
              <a:ext cx="3588523" cy="2347743"/>
              <a:chOff x="758576" y="3105101"/>
              <a:chExt cx="5277627" cy="3452817"/>
            </a:xfrm>
          </p:grpSpPr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70662A03-FD9A-48F0-8D0E-10798237C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90815" y="3105101"/>
                <a:ext cx="2971378" cy="2971378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8D8D72BD-1DD3-4B18-A127-9C9EC1712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00203" y="4351833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4A736610-A015-4ABB-BFA2-37035580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48326" y="4721918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5F53DB4C-824F-4AFC-93AB-782D2298D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43524" y="4647053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20" name="図 19">
                <a:extLst>
                  <a:ext uri="{FF2B5EF4-FFF2-40B4-BE49-F238E27FC236}">
                    <a16:creationId xmlns:a16="http://schemas.microsoft.com/office/drawing/2014/main" id="{4DAF4E47-2CF1-4B56-8049-C19AF1DD0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576" y="4481589"/>
                <a:ext cx="1836000" cy="1836000"/>
              </a:xfrm>
              <a:prstGeom prst="rect">
                <a:avLst/>
              </a:prstGeom>
            </p:spPr>
          </p:pic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AC405036-0241-41CB-A366-290B847AE42E}"/>
                </a:ext>
              </a:extLst>
            </p:cNvPr>
            <p:cNvGrpSpPr/>
            <p:nvPr/>
          </p:nvGrpSpPr>
          <p:grpSpPr>
            <a:xfrm>
              <a:off x="914400" y="2551647"/>
              <a:ext cx="3231580" cy="1095804"/>
              <a:chOff x="914400" y="2290194"/>
              <a:chExt cx="3231580" cy="1357257"/>
            </a:xfrm>
          </p:grpSpPr>
          <p:sp>
            <p:nvSpPr>
              <p:cNvPr id="34" name="四角形: 角を丸くする 33">
                <a:extLst>
                  <a:ext uri="{FF2B5EF4-FFF2-40B4-BE49-F238E27FC236}">
                    <a16:creationId xmlns:a16="http://schemas.microsoft.com/office/drawing/2014/main" id="{E766F895-2E1A-44EF-8191-8F714B1C258E}"/>
                  </a:ext>
                </a:extLst>
              </p:cNvPr>
              <p:cNvSpPr/>
              <p:nvPr/>
            </p:nvSpPr>
            <p:spPr>
              <a:xfrm>
                <a:off x="914400" y="2290194"/>
                <a:ext cx="72000" cy="135725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78FE2883-A6B2-47FF-AB63-4CACB6F01BDE}"/>
                  </a:ext>
                </a:extLst>
              </p:cNvPr>
              <p:cNvSpPr/>
              <p:nvPr/>
            </p:nvSpPr>
            <p:spPr>
              <a:xfrm>
                <a:off x="1365769" y="2290194"/>
                <a:ext cx="72000" cy="756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四角形: 角を丸くする 35">
                <a:extLst>
                  <a:ext uri="{FF2B5EF4-FFF2-40B4-BE49-F238E27FC236}">
                    <a16:creationId xmlns:a16="http://schemas.microsoft.com/office/drawing/2014/main" id="{EE84DAAC-C6C3-4291-96A8-BBCFB2F7D902}"/>
                  </a:ext>
                </a:extLst>
              </p:cNvPr>
              <p:cNvSpPr/>
              <p:nvPr/>
            </p:nvSpPr>
            <p:spPr>
              <a:xfrm>
                <a:off x="1817138" y="2290194"/>
                <a:ext cx="72000" cy="108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四角形: 角を丸くする 36">
                <a:extLst>
                  <a:ext uri="{FF2B5EF4-FFF2-40B4-BE49-F238E27FC236}">
                    <a16:creationId xmlns:a16="http://schemas.microsoft.com/office/drawing/2014/main" id="{8727762D-CEC5-4D44-AB9D-255300354077}"/>
                  </a:ext>
                </a:extLst>
              </p:cNvPr>
              <p:cNvSpPr/>
              <p:nvPr/>
            </p:nvSpPr>
            <p:spPr>
              <a:xfrm>
                <a:off x="2268507" y="2290194"/>
                <a:ext cx="72000" cy="576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662999BA-292B-4E73-A1C0-A1066819F25D}"/>
                  </a:ext>
                </a:extLst>
              </p:cNvPr>
              <p:cNvSpPr/>
              <p:nvPr/>
            </p:nvSpPr>
            <p:spPr>
              <a:xfrm>
                <a:off x="2719876" y="2290194"/>
                <a:ext cx="72000" cy="684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四角形: 角を丸くする 38">
                <a:extLst>
                  <a:ext uri="{FF2B5EF4-FFF2-40B4-BE49-F238E27FC236}">
                    <a16:creationId xmlns:a16="http://schemas.microsoft.com/office/drawing/2014/main" id="{D1B733CE-F6BE-4108-A2AF-C1512D441E3E}"/>
                  </a:ext>
                </a:extLst>
              </p:cNvPr>
              <p:cNvSpPr/>
              <p:nvPr/>
            </p:nvSpPr>
            <p:spPr>
              <a:xfrm>
                <a:off x="3171245" y="2290194"/>
                <a:ext cx="72000" cy="79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四角形: 角を丸くする 39">
                <a:extLst>
                  <a:ext uri="{FF2B5EF4-FFF2-40B4-BE49-F238E27FC236}">
                    <a16:creationId xmlns:a16="http://schemas.microsoft.com/office/drawing/2014/main" id="{9BF2D33C-D57B-4FE2-A4AA-E21983FE9FA8}"/>
                  </a:ext>
                </a:extLst>
              </p:cNvPr>
              <p:cNvSpPr/>
              <p:nvPr/>
            </p:nvSpPr>
            <p:spPr>
              <a:xfrm>
                <a:off x="3622614" y="2290194"/>
                <a:ext cx="72000" cy="648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07F113CB-A425-49C3-95B2-CEDE234F9413}"/>
                  </a:ext>
                </a:extLst>
              </p:cNvPr>
              <p:cNvSpPr/>
              <p:nvPr/>
            </p:nvSpPr>
            <p:spPr>
              <a:xfrm>
                <a:off x="4073980" y="2290194"/>
                <a:ext cx="72000" cy="135725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pic>
        <p:nvPicPr>
          <p:cNvPr id="45" name="図 44">
            <a:extLst>
              <a:ext uri="{FF2B5EF4-FFF2-40B4-BE49-F238E27FC236}">
                <a16:creationId xmlns:a16="http://schemas.microsoft.com/office/drawing/2014/main" id="{0F35AAD5-422B-41B3-B9CA-5EF821A6E3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124" y="3943788"/>
            <a:ext cx="3807269" cy="2728893"/>
          </a:xfrm>
          <a:prstGeom prst="rect">
            <a:avLst/>
          </a:prstGeom>
        </p:spPr>
      </p:pic>
      <p:sp>
        <p:nvSpPr>
          <p:cNvPr id="48" name="思考の吹き出し: 雲形 47">
            <a:extLst>
              <a:ext uri="{FF2B5EF4-FFF2-40B4-BE49-F238E27FC236}">
                <a16:creationId xmlns:a16="http://schemas.microsoft.com/office/drawing/2014/main" id="{E15352A4-C410-4066-A74E-4ABBE9F1D419}"/>
              </a:ext>
            </a:extLst>
          </p:cNvPr>
          <p:cNvSpPr/>
          <p:nvPr/>
        </p:nvSpPr>
        <p:spPr>
          <a:xfrm>
            <a:off x="2679945" y="6659851"/>
            <a:ext cx="7195503" cy="2461923"/>
          </a:xfrm>
          <a:prstGeom prst="cloudCallout">
            <a:avLst>
              <a:gd name="adj1" fmla="val 2239"/>
              <a:gd name="adj2" fmla="val -84281"/>
            </a:avLst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ja-JP" sz="3200" b="1" dirty="0">
                <a:solidFill>
                  <a:schemeClr val="tx1"/>
                </a:solidFill>
              </a:rPr>
              <a:t>W</a:t>
            </a:r>
            <a:r>
              <a:rPr kumimoji="1" lang="en-US" altLang="ja-JP" sz="3200" b="1" dirty="0">
                <a:solidFill>
                  <a:schemeClr val="tx1"/>
                </a:solidFill>
              </a:rPr>
              <a:t>hich factors have impact to</a:t>
            </a:r>
          </a:p>
          <a:p>
            <a:pPr algn="ctr"/>
            <a:r>
              <a:rPr kumimoji="1" lang="en-US" altLang="ja-JP" sz="3200" b="1" dirty="0">
                <a:solidFill>
                  <a:schemeClr val="tx1"/>
                </a:solidFill>
              </a:rPr>
              <a:t>these </a:t>
            </a:r>
            <a:r>
              <a:rPr lang="en-US" altLang="ja-JP" sz="3200" b="1" dirty="0">
                <a:solidFill>
                  <a:schemeClr val="tx1"/>
                </a:solidFill>
              </a:rPr>
              <a:t>2</a:t>
            </a:r>
            <a:r>
              <a:rPr kumimoji="1" lang="en-US" altLang="ja-JP" sz="3200" b="1" dirty="0">
                <a:solidFill>
                  <a:schemeClr val="tx1"/>
                </a:solidFill>
              </a:rPr>
              <a:t> groups?</a:t>
            </a:r>
            <a:endParaRPr kumimoji="1"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F279C788-E615-4988-A94C-18063D65C4AD}"/>
              </a:ext>
            </a:extLst>
          </p:cNvPr>
          <p:cNvSpPr txBox="1"/>
          <p:nvPr/>
        </p:nvSpPr>
        <p:spPr>
          <a:xfrm>
            <a:off x="8024557" y="2593869"/>
            <a:ext cx="402989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eNPS</a:t>
            </a:r>
            <a:r>
              <a:rPr kumimoji="1" lang="en-US" altLang="ja-JP" dirty="0"/>
              <a:t> is</a:t>
            </a:r>
          </a:p>
          <a:p>
            <a:pPr algn="ctr"/>
            <a:r>
              <a:rPr lang="en-US" altLang="ja-JP" sz="4000" b="1" dirty="0">
                <a:solidFill>
                  <a:srgbClr val="9800FF"/>
                </a:solidFill>
              </a:rPr>
              <a:t>High</a:t>
            </a:r>
            <a:endParaRPr kumimoji="1" lang="ja-JP" altLang="en-US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5455C55-51EE-4C6D-9BF6-E9BBB6DFA0B2}"/>
              </a:ext>
            </a:extLst>
          </p:cNvPr>
          <p:cNvSpPr txBox="1"/>
          <p:nvPr/>
        </p:nvSpPr>
        <p:spPr>
          <a:xfrm>
            <a:off x="792163" y="2593869"/>
            <a:ext cx="402989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eNPS</a:t>
            </a:r>
            <a:r>
              <a:rPr lang="ja-JP" altLang="en-US" dirty="0"/>
              <a:t> </a:t>
            </a:r>
            <a:r>
              <a:rPr lang="en-US" altLang="ja-JP" dirty="0"/>
              <a:t>is</a:t>
            </a:r>
            <a:endParaRPr kumimoji="1" lang="en-US" altLang="ja-JP" dirty="0"/>
          </a:p>
          <a:p>
            <a:pPr algn="ctr"/>
            <a:r>
              <a:rPr lang="en-US" altLang="ja-JP" sz="4000" b="1" dirty="0">
                <a:solidFill>
                  <a:srgbClr val="002794"/>
                </a:solidFill>
              </a:rPr>
              <a:t>Low</a:t>
            </a:r>
            <a:endParaRPr kumimoji="1" lang="ja-JP" altLang="en-US" dirty="0"/>
          </a:p>
        </p:txBody>
      </p:sp>
      <p:sp>
        <p:nvSpPr>
          <p:cNvPr id="54" name="角丸四角形吹き出し 40">
            <a:extLst>
              <a:ext uri="{FF2B5EF4-FFF2-40B4-BE49-F238E27FC236}">
                <a16:creationId xmlns:a16="http://schemas.microsoft.com/office/drawing/2014/main" id="{5DFAB603-512B-4908-A369-C9636822B846}"/>
              </a:ext>
            </a:extLst>
          </p:cNvPr>
          <p:cNvSpPr/>
          <p:nvPr/>
        </p:nvSpPr>
        <p:spPr>
          <a:xfrm>
            <a:off x="8712804" y="3943788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9</a:t>
            </a:r>
            <a:endParaRPr lang="ja-JP" altLang="en-US" sz="2800" b="1" dirty="0"/>
          </a:p>
        </p:txBody>
      </p:sp>
      <p:sp>
        <p:nvSpPr>
          <p:cNvPr id="57" name="角丸四角形吹き出し 40">
            <a:extLst>
              <a:ext uri="{FF2B5EF4-FFF2-40B4-BE49-F238E27FC236}">
                <a16:creationId xmlns:a16="http://schemas.microsoft.com/office/drawing/2014/main" id="{4A515C64-A541-4D43-8EF4-92DBE94EFFC1}"/>
              </a:ext>
            </a:extLst>
          </p:cNvPr>
          <p:cNvSpPr/>
          <p:nvPr/>
        </p:nvSpPr>
        <p:spPr>
          <a:xfrm>
            <a:off x="9649080" y="4119247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10</a:t>
            </a:r>
            <a:endParaRPr lang="ja-JP" altLang="en-US" sz="2800" b="1" dirty="0"/>
          </a:p>
        </p:txBody>
      </p:sp>
      <p:sp>
        <p:nvSpPr>
          <p:cNvPr id="58" name="角丸四角形吹き出し 40">
            <a:extLst>
              <a:ext uri="{FF2B5EF4-FFF2-40B4-BE49-F238E27FC236}">
                <a16:creationId xmlns:a16="http://schemas.microsoft.com/office/drawing/2014/main" id="{7C96D06C-BB55-4FDA-8169-8ED92D607FA7}"/>
              </a:ext>
            </a:extLst>
          </p:cNvPr>
          <p:cNvSpPr/>
          <p:nvPr/>
        </p:nvSpPr>
        <p:spPr>
          <a:xfrm>
            <a:off x="10703141" y="3893858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10</a:t>
            </a:r>
            <a:endParaRPr lang="ja-JP" altLang="en-US" sz="2800" b="1" dirty="0"/>
          </a:p>
        </p:txBody>
      </p:sp>
      <p:sp>
        <p:nvSpPr>
          <p:cNvPr id="59" name="角丸四角形吹き出し 40">
            <a:extLst>
              <a:ext uri="{FF2B5EF4-FFF2-40B4-BE49-F238E27FC236}">
                <a16:creationId xmlns:a16="http://schemas.microsoft.com/office/drawing/2014/main" id="{129002D3-F4A9-409D-AD18-BCFDA9341054}"/>
              </a:ext>
            </a:extLst>
          </p:cNvPr>
          <p:cNvSpPr/>
          <p:nvPr/>
        </p:nvSpPr>
        <p:spPr>
          <a:xfrm>
            <a:off x="1336105" y="3951599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2</a:t>
            </a:r>
            <a:endParaRPr lang="ja-JP" altLang="en-US" sz="2800" b="1" dirty="0"/>
          </a:p>
        </p:txBody>
      </p:sp>
      <p:sp>
        <p:nvSpPr>
          <p:cNvPr id="60" name="角丸四角形吹き出し 40">
            <a:extLst>
              <a:ext uri="{FF2B5EF4-FFF2-40B4-BE49-F238E27FC236}">
                <a16:creationId xmlns:a16="http://schemas.microsoft.com/office/drawing/2014/main" id="{DAC0D288-C771-4854-8FB2-1B066BD5B549}"/>
              </a:ext>
            </a:extLst>
          </p:cNvPr>
          <p:cNvSpPr/>
          <p:nvPr/>
        </p:nvSpPr>
        <p:spPr>
          <a:xfrm>
            <a:off x="2272381" y="4127058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1</a:t>
            </a:r>
            <a:endParaRPr lang="ja-JP" altLang="en-US" sz="2800" b="1" dirty="0"/>
          </a:p>
        </p:txBody>
      </p:sp>
      <p:sp>
        <p:nvSpPr>
          <p:cNvPr id="61" name="角丸四角形吹き出し 40">
            <a:extLst>
              <a:ext uri="{FF2B5EF4-FFF2-40B4-BE49-F238E27FC236}">
                <a16:creationId xmlns:a16="http://schemas.microsoft.com/office/drawing/2014/main" id="{F676A461-0D63-46C9-8B76-8A63797269C1}"/>
              </a:ext>
            </a:extLst>
          </p:cNvPr>
          <p:cNvSpPr/>
          <p:nvPr/>
        </p:nvSpPr>
        <p:spPr>
          <a:xfrm>
            <a:off x="3326442" y="3901669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0</a:t>
            </a:r>
            <a:endParaRPr lang="ja-JP" altLang="en-US" sz="2800" b="1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E48010D-8355-4421-A8C1-9729734B014F}"/>
              </a:ext>
            </a:extLst>
          </p:cNvPr>
          <p:cNvSpPr/>
          <p:nvPr/>
        </p:nvSpPr>
        <p:spPr>
          <a:xfrm>
            <a:off x="4743733" y="2191110"/>
            <a:ext cx="3446777" cy="1200329"/>
          </a:xfrm>
          <a:prstGeom prst="rect">
            <a:avLst/>
          </a:prstGeom>
          <a:ln>
            <a:solidFill>
              <a:srgbClr val="5D5F63"/>
            </a:solidFill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Q</a:t>
            </a:r>
          </a:p>
          <a:p>
            <a:pPr algn="ctr" fontAlgn="ctr" latinLnBrk="1"/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How likely would you </a:t>
            </a:r>
          </a:p>
          <a:p>
            <a:pPr algn="ctr" fontAlgn="ctr" latinLnBrk="1"/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Recommend?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BAF15F5-3540-4790-AD45-F57FD254EB17}"/>
              </a:ext>
            </a:extLst>
          </p:cNvPr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If we solve the problem about dissatisfied point, we can’t make engaged employee.</a:t>
            </a:r>
            <a:endParaRPr lang="ja-JP" altLang="en-US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 should find factors that we can create loyal customers.</a:t>
            </a:r>
            <a:endParaRPr lang="ja-JP" altLang="en-US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0A3BE47-CC00-473C-9BDA-C907C9E85958}"/>
              </a:ext>
            </a:extLst>
          </p:cNvPr>
          <p:cNvSpPr/>
          <p:nvPr/>
        </p:nvSpPr>
        <p:spPr>
          <a:xfrm>
            <a:off x="-987119" y="2191110"/>
            <a:ext cx="651395" cy="7203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716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55EBD88D-644B-4C01-9B38-30E897976F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386" y="953131"/>
            <a:ext cx="12823986" cy="864806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118ED3-2CD5-430D-9310-4AE647F1FF7B}"/>
              </a:ext>
            </a:extLst>
          </p:cNvPr>
          <p:cNvSpPr/>
          <p:nvPr/>
        </p:nvSpPr>
        <p:spPr>
          <a:xfrm>
            <a:off x="688818" y="1319039"/>
            <a:ext cx="5338569" cy="7793964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About Us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-859784" y="2998164"/>
            <a:ext cx="550822" cy="6282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/>
          </a:p>
        </p:txBody>
      </p:sp>
      <p:sp>
        <p:nvSpPr>
          <p:cNvPr id="15" name="正方形/長方形 14"/>
          <p:cNvSpPr/>
          <p:nvPr/>
        </p:nvSpPr>
        <p:spPr>
          <a:xfrm>
            <a:off x="-859784" y="1257047"/>
            <a:ext cx="550822" cy="1741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/>
          </a:p>
        </p:txBody>
      </p:sp>
      <p:sp>
        <p:nvSpPr>
          <p:cNvPr id="34" name="正方形/長方形 33"/>
          <p:cNvSpPr/>
          <p:nvPr/>
        </p:nvSpPr>
        <p:spPr>
          <a:xfrm>
            <a:off x="709430" y="1259850"/>
            <a:ext cx="5317272" cy="861774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r>
              <a:rPr lang="en-US" altLang="ja-JP" sz="2800" b="1" dirty="0">
                <a:solidFill>
                  <a:srgbClr val="1D2088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Company</a:t>
            </a:r>
          </a:p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 Tech Inc.</a:t>
            </a:r>
          </a:p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(Founded in 2013)</a:t>
            </a:r>
          </a:p>
          <a:p>
            <a:endParaRPr lang="en-US" altLang="ja-JP" sz="2800" dirty="0">
              <a:solidFill>
                <a:srgbClr val="1D2088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800" b="1" dirty="0">
                <a:solidFill>
                  <a:srgbClr val="1D2088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Address</a:t>
            </a:r>
          </a:p>
          <a:p>
            <a:r>
              <a:rPr lang="en-US" altLang="ja-JP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Hirakawa-cho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2-5-3</a:t>
            </a:r>
          </a:p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Chiyoda-</a:t>
            </a:r>
            <a:r>
              <a:rPr lang="en-US" altLang="ja-JP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ku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Tokyo</a:t>
            </a:r>
          </a:p>
          <a:p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800" b="1" dirty="0">
                <a:solidFill>
                  <a:srgbClr val="1D2088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Business</a:t>
            </a:r>
          </a:p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Customer Experience management system “</a:t>
            </a:r>
            <a:r>
              <a:rPr lang="en-US" altLang="ja-JP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EmotionTech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”</a:t>
            </a:r>
          </a:p>
          <a:p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Employee Experience management system “</a:t>
            </a:r>
            <a:r>
              <a:rPr lang="en-US" altLang="ja-JP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EmployeeTech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”</a:t>
            </a:r>
          </a:p>
          <a:p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800" b="1" dirty="0">
                <a:solidFill>
                  <a:srgbClr val="1D2088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Fund</a:t>
            </a:r>
          </a:p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600,226(million, yen)</a:t>
            </a:r>
          </a:p>
          <a:p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22F627-7646-41D6-AF11-1F7F204BBADD}"/>
              </a:ext>
            </a:extLst>
          </p:cNvPr>
          <p:cNvSpPr/>
          <p:nvPr/>
        </p:nvSpPr>
        <p:spPr>
          <a:xfrm>
            <a:off x="13313044" y="2732468"/>
            <a:ext cx="1208868" cy="1029171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75B45FC-CFE7-4034-8406-E6B4B52E6949}"/>
              </a:ext>
            </a:extLst>
          </p:cNvPr>
          <p:cNvSpPr/>
          <p:nvPr/>
        </p:nvSpPr>
        <p:spPr>
          <a:xfrm>
            <a:off x="13522192" y="3147572"/>
            <a:ext cx="1208868" cy="1029171"/>
          </a:xfrm>
          <a:prstGeom prst="rect">
            <a:avLst/>
          </a:prstGeom>
          <a:solidFill>
            <a:srgbClr val="F51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3DDBAF4-D6AA-424F-8134-A3737E93B9E7}"/>
              </a:ext>
            </a:extLst>
          </p:cNvPr>
          <p:cNvSpPr/>
          <p:nvPr/>
        </p:nvSpPr>
        <p:spPr>
          <a:xfrm>
            <a:off x="13716559" y="3662158"/>
            <a:ext cx="1208868" cy="1029171"/>
          </a:xfrm>
          <a:prstGeom prst="rect">
            <a:avLst/>
          </a:prstGeom>
          <a:solidFill>
            <a:srgbClr val="FA3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785C0B-CFA8-4A6D-982A-E580EB236BDB}"/>
              </a:ext>
            </a:extLst>
          </p:cNvPr>
          <p:cNvSpPr txBox="1"/>
          <p:nvPr/>
        </p:nvSpPr>
        <p:spPr>
          <a:xfrm>
            <a:off x="6501543" y="1986413"/>
            <a:ext cx="612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400+ Our Clients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8FA5313F-94DF-4E4A-8CC1-CB92A6E911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932" y="6676088"/>
            <a:ext cx="848469" cy="703751"/>
          </a:xfrm>
          <a:prstGeom prst="rect">
            <a:avLst/>
          </a:prstGeom>
        </p:spPr>
      </p:pic>
      <p:pic>
        <p:nvPicPr>
          <p:cNvPr id="26" name="Picture 2" descr="RENAISSANCE">
            <a:extLst>
              <a:ext uri="{FF2B5EF4-FFF2-40B4-BE49-F238E27FC236}">
                <a16:creationId xmlns:a16="http://schemas.microsoft.com/office/drawing/2014/main" id="{10485940-257A-4E61-9E94-A2EFE19A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10260" y="6547562"/>
            <a:ext cx="1800614" cy="101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446BC457-7835-42EF-9DF5-9596CCE8836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7072" y="5250049"/>
            <a:ext cx="1863168" cy="105135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94DDCF0-836C-4033-8E50-40ACD5D94A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6662" y="3160641"/>
            <a:ext cx="1827640" cy="1031311"/>
          </a:xfrm>
          <a:prstGeom prst="rect">
            <a:avLst/>
          </a:prstGeom>
        </p:spPr>
      </p:pic>
      <p:pic>
        <p:nvPicPr>
          <p:cNvPr id="29" name="Picture 4" descr="ãç©èªã³ã¼ãã¬ã¼ã·ã§ã³ ã­ã´ãã®ç»åæ¤ç´¢çµæ">
            <a:extLst>
              <a:ext uri="{FF2B5EF4-FFF2-40B4-BE49-F238E27FC236}">
                <a16:creationId xmlns:a16="http://schemas.microsoft.com/office/drawing/2014/main" id="{255AA4AF-4EA7-4B0B-B4C9-C1649A9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7641" y="3980645"/>
            <a:ext cx="1967790" cy="102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www.emotion-tech.co.jp/wp-content/uploads/2017/05/ropepicnic-logo-catch_480.png">
            <a:extLst>
              <a:ext uri="{FF2B5EF4-FFF2-40B4-BE49-F238E27FC236}">
                <a16:creationId xmlns:a16="http://schemas.microsoft.com/office/drawing/2014/main" id="{927C9B17-6664-4207-A5F8-70E5D03C2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7858" y="5699888"/>
            <a:ext cx="1941611" cy="64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E89A2EE-1EB3-442B-B7C3-3BB9977311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239" y="3351171"/>
            <a:ext cx="1870977" cy="1046700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60820886-8015-4636-8C57-5D62B97141D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841" y="2945107"/>
            <a:ext cx="1649971" cy="859436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40AFDAF7-E59F-48BF-B981-050ECD78B8D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5979" y="7781146"/>
            <a:ext cx="2212377" cy="390628"/>
          </a:xfrm>
          <a:prstGeom prst="rect">
            <a:avLst/>
          </a:prstGeom>
        </p:spPr>
      </p:pic>
      <p:pic>
        <p:nvPicPr>
          <p:cNvPr id="47" name="Picture 6" descr="「りらいあ ロゴ」の画像検索結果">
            <a:extLst>
              <a:ext uri="{FF2B5EF4-FFF2-40B4-BE49-F238E27FC236}">
                <a16:creationId xmlns:a16="http://schemas.microsoft.com/office/drawing/2014/main" id="{F77F3103-B5C2-4EA7-953C-578B96073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7844" y="5134120"/>
            <a:ext cx="995273" cy="81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「プライムアシスタンス　ロゴ」の画像検索結果">
            <a:extLst>
              <a:ext uri="{FF2B5EF4-FFF2-40B4-BE49-F238E27FC236}">
                <a16:creationId xmlns:a16="http://schemas.microsoft.com/office/drawing/2014/main" id="{A720E15E-9177-4830-9A1D-E04F6220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9727" y="6709073"/>
            <a:ext cx="1192960" cy="8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「東急エージェンシー」の画像検索結果">
            <a:extLst>
              <a:ext uri="{FF2B5EF4-FFF2-40B4-BE49-F238E27FC236}">
                <a16:creationId xmlns:a16="http://schemas.microsoft.com/office/drawing/2014/main" id="{B8241D41-5202-4F74-8866-B59A4CC4B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33060" y="4680755"/>
            <a:ext cx="1687525" cy="45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DC2C0A99-8752-464D-A502-EFF2B98B1DB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5246" y="7400588"/>
            <a:ext cx="1584729" cy="41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62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C736EB9-4A09-46C1-87D7-7D732CB2CCA6}"/>
              </a:ext>
            </a:extLst>
          </p:cNvPr>
          <p:cNvGrpSpPr/>
          <p:nvPr/>
        </p:nvGrpSpPr>
        <p:grpSpPr>
          <a:xfrm>
            <a:off x="206059" y="2104953"/>
            <a:ext cx="12389484" cy="7203639"/>
            <a:chOff x="640799" y="2099566"/>
            <a:chExt cx="11520001" cy="6382673"/>
          </a:xfrm>
        </p:grpSpPr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018B4AC6-C653-440D-B75E-0F0BE0CC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99" y="2099566"/>
              <a:ext cx="11520000" cy="340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9512FEE7-78AE-4157-BD8D-849BBC3FF6FB}"/>
                </a:ext>
              </a:extLst>
            </p:cNvPr>
            <p:cNvSpPr/>
            <p:nvPr/>
          </p:nvSpPr>
          <p:spPr>
            <a:xfrm>
              <a:off x="640800" y="2441927"/>
              <a:ext cx="11520000" cy="60403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lvl="2"/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60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21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Calculate each factors impact to </a:t>
            </a:r>
            <a:r>
              <a:rPr lang="en-US" altLang="ja-JP" sz="24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eNPS</a:t>
            </a:r>
            <a:r>
              <a:rPr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1929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Analyze data</a:t>
            </a:r>
          </a:p>
        </p:txBody>
      </p:sp>
      <p:sp>
        <p:nvSpPr>
          <p:cNvPr id="50" name="円/楕円 36">
            <a:extLst>
              <a:ext uri="{FF2B5EF4-FFF2-40B4-BE49-F238E27FC236}">
                <a16:creationId xmlns:a16="http://schemas.microsoft.com/office/drawing/2014/main" id="{9AF96C1B-A47D-4F8A-82E0-9E0FA86F20AA}"/>
              </a:ext>
            </a:extLst>
          </p:cNvPr>
          <p:cNvSpPr/>
          <p:nvPr/>
        </p:nvSpPr>
        <p:spPr>
          <a:xfrm>
            <a:off x="9211662" y="2740520"/>
            <a:ext cx="239105" cy="239105"/>
          </a:xfrm>
          <a:prstGeom prst="ellipse">
            <a:avLst/>
          </a:prstGeom>
          <a:solidFill>
            <a:srgbClr val="F97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283F7A5-001B-48C1-9519-69528F2E757D}"/>
              </a:ext>
            </a:extLst>
          </p:cNvPr>
          <p:cNvGrpSpPr/>
          <p:nvPr/>
        </p:nvGrpSpPr>
        <p:grpSpPr>
          <a:xfrm>
            <a:off x="233870" y="3843750"/>
            <a:ext cx="12116997" cy="5422272"/>
            <a:chOff x="307531" y="4080822"/>
            <a:chExt cx="11903475" cy="5326722"/>
          </a:xfrm>
        </p:grpSpPr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FF5DC593-3B6A-481B-90AC-8480F010F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531" y="4080822"/>
              <a:ext cx="8067047" cy="5326722"/>
            </a:xfrm>
            <a:prstGeom prst="rect">
              <a:avLst/>
            </a:prstGeom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308C5F23-2CE8-4014-AC73-64B7291E8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30620" y="4271935"/>
              <a:ext cx="1758888" cy="4923131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DF74A36E-9C62-42CA-8D1B-2F14F2971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5741" y="4234883"/>
              <a:ext cx="2215265" cy="5062050"/>
            </a:xfrm>
            <a:prstGeom prst="rect">
              <a:avLst/>
            </a:prstGeom>
          </p:spPr>
        </p:pic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F65E31-4C53-4F90-A08C-719DED0DC356}"/>
              </a:ext>
            </a:extLst>
          </p:cNvPr>
          <p:cNvSpPr/>
          <p:nvPr/>
        </p:nvSpPr>
        <p:spPr>
          <a:xfrm>
            <a:off x="509047" y="8960400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FD291F20-7813-40E8-8A4C-1CFC41385659}"/>
              </a:ext>
            </a:extLst>
          </p:cNvPr>
          <p:cNvGrpSpPr/>
          <p:nvPr/>
        </p:nvGrpSpPr>
        <p:grpSpPr>
          <a:xfrm>
            <a:off x="310524" y="3793872"/>
            <a:ext cx="12103200" cy="5359556"/>
            <a:chOff x="509047" y="2638337"/>
            <a:chExt cx="8687766" cy="3825878"/>
          </a:xfrm>
        </p:grpSpPr>
        <p:pic>
          <p:nvPicPr>
            <p:cNvPr id="128" name="図 127">
              <a:extLst>
                <a:ext uri="{FF2B5EF4-FFF2-40B4-BE49-F238E27FC236}">
                  <a16:creationId xmlns:a16="http://schemas.microsoft.com/office/drawing/2014/main" id="{234AB2A2-DA39-4FD3-B1E6-8693AC6D3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9047" y="2638337"/>
              <a:ext cx="5862336" cy="3551230"/>
            </a:xfrm>
            <a:prstGeom prst="rect">
              <a:avLst/>
            </a:prstGeom>
          </p:spPr>
        </p:pic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id="{598A7459-045B-47C8-A84C-71DB807D6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23961" y="2828042"/>
              <a:ext cx="1269249" cy="3636173"/>
            </a:xfrm>
            <a:prstGeom prst="rect">
              <a:avLst/>
            </a:prstGeom>
          </p:spPr>
        </p:pic>
        <p:pic>
          <p:nvPicPr>
            <p:cNvPr id="130" name="図 129">
              <a:extLst>
                <a:ext uri="{FF2B5EF4-FFF2-40B4-BE49-F238E27FC236}">
                  <a16:creationId xmlns:a16="http://schemas.microsoft.com/office/drawing/2014/main" id="{676266D4-75B9-42CA-B72C-3E71BADA9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6086" y="2740520"/>
              <a:ext cx="1650727" cy="3449046"/>
            </a:xfrm>
            <a:prstGeom prst="rect">
              <a:avLst/>
            </a:prstGeom>
          </p:spPr>
        </p:pic>
      </p:grp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9088B336-CEC8-47E1-A57C-620A71F8C918}"/>
              </a:ext>
            </a:extLst>
          </p:cNvPr>
          <p:cNvSpPr/>
          <p:nvPr/>
        </p:nvSpPr>
        <p:spPr>
          <a:xfrm>
            <a:off x="460100" y="8960399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円/楕円 35">
            <a:extLst>
              <a:ext uri="{FF2B5EF4-FFF2-40B4-BE49-F238E27FC236}">
                <a16:creationId xmlns:a16="http://schemas.microsoft.com/office/drawing/2014/main" id="{436072B5-598F-4201-872C-C71B77163BBF}"/>
              </a:ext>
            </a:extLst>
          </p:cNvPr>
          <p:cNvSpPr/>
          <p:nvPr/>
        </p:nvSpPr>
        <p:spPr>
          <a:xfrm>
            <a:off x="10946356" y="2740520"/>
            <a:ext cx="239105" cy="239105"/>
          </a:xfrm>
          <a:prstGeom prst="ellipse">
            <a:avLst/>
          </a:prstGeom>
          <a:solidFill>
            <a:srgbClr val="309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EE64AA6-AAD7-4D60-94AE-27BFA9340107}"/>
              </a:ext>
            </a:extLst>
          </p:cNvPr>
          <p:cNvSpPr txBox="1"/>
          <p:nvPr/>
        </p:nvSpPr>
        <p:spPr>
          <a:xfrm>
            <a:off x="2823604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responsibility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2B12C4C-462D-4E6B-8BD5-AB3F6BE1900B}"/>
              </a:ext>
            </a:extLst>
          </p:cNvPr>
          <p:cNvSpPr txBox="1"/>
          <p:nvPr/>
        </p:nvSpPr>
        <p:spPr>
          <a:xfrm>
            <a:off x="3689941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Autonomy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70EE027A-7B54-441C-B488-83FA8658F1D4}"/>
              </a:ext>
            </a:extLst>
          </p:cNvPr>
          <p:cNvSpPr txBox="1"/>
          <p:nvPr/>
        </p:nvSpPr>
        <p:spPr>
          <a:xfrm>
            <a:off x="4556278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Diversity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1BFA16-0098-44C3-AB72-DA6C1855AD5A}"/>
              </a:ext>
            </a:extLst>
          </p:cNvPr>
          <p:cNvSpPr txBox="1"/>
          <p:nvPr/>
        </p:nvSpPr>
        <p:spPr>
          <a:xfrm>
            <a:off x="5422615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Transparency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3AE4CDF-7B9E-4C87-8884-229C30A43CE0}"/>
              </a:ext>
            </a:extLst>
          </p:cNvPr>
          <p:cNvSpPr txBox="1"/>
          <p:nvPr/>
        </p:nvSpPr>
        <p:spPr>
          <a:xfrm>
            <a:off x="628895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Innovation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F769F238-F1B5-43B7-A8DB-3A74C939F3DC}"/>
              </a:ext>
            </a:extLst>
          </p:cNvPr>
          <p:cNvSpPr txBox="1"/>
          <p:nvPr/>
        </p:nvSpPr>
        <p:spPr>
          <a:xfrm>
            <a:off x="8021626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Company growth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39E1263-E48F-4893-AEA6-D6E30CE3ADF7}"/>
              </a:ext>
            </a:extLst>
          </p:cNvPr>
          <p:cNvSpPr txBox="1"/>
          <p:nvPr/>
        </p:nvSpPr>
        <p:spPr>
          <a:xfrm>
            <a:off x="8887963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Salary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E7ED3A9F-4BAA-4B05-8326-0B8A831DC77A}"/>
              </a:ext>
            </a:extLst>
          </p:cNvPr>
          <p:cNvSpPr txBox="1"/>
          <p:nvPr/>
        </p:nvSpPr>
        <p:spPr>
          <a:xfrm>
            <a:off x="975430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Paid time off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63F7838-4047-44BF-9B11-97DCC3C3ED0F}"/>
              </a:ext>
            </a:extLst>
          </p:cNvPr>
          <p:cNvSpPr txBox="1"/>
          <p:nvPr/>
        </p:nvSpPr>
        <p:spPr>
          <a:xfrm>
            <a:off x="1062063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Relationship with boss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3B4ADFBA-7FDE-4E0E-A822-FFC759762D75}"/>
              </a:ext>
            </a:extLst>
          </p:cNvPr>
          <p:cNvSpPr txBox="1"/>
          <p:nvPr/>
        </p:nvSpPr>
        <p:spPr>
          <a:xfrm>
            <a:off x="1148697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Relationship with colleague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A6F39D8-DF66-454F-9222-93A3EDB90C1F}"/>
              </a:ext>
            </a:extLst>
          </p:cNvPr>
          <p:cNvSpPr txBox="1"/>
          <p:nvPr/>
        </p:nvSpPr>
        <p:spPr>
          <a:xfrm>
            <a:off x="109093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Work</a:t>
            </a:r>
          </a:p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BA168DEE-3476-4825-877D-45013DFD9317}"/>
              </a:ext>
            </a:extLst>
          </p:cNvPr>
          <p:cNvSpPr txBox="1"/>
          <p:nvPr/>
        </p:nvSpPr>
        <p:spPr>
          <a:xfrm>
            <a:off x="195726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Work</a:t>
            </a:r>
          </a:p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time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CDDC49FF-67D5-46E2-B791-2690F4480130}"/>
              </a:ext>
            </a:extLst>
          </p:cNvPr>
          <p:cNvSpPr txBox="1"/>
          <p:nvPr/>
        </p:nvSpPr>
        <p:spPr>
          <a:xfrm>
            <a:off x="7155289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Company vision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976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C736EB9-4A09-46C1-87D7-7D732CB2CCA6}"/>
              </a:ext>
            </a:extLst>
          </p:cNvPr>
          <p:cNvGrpSpPr/>
          <p:nvPr/>
        </p:nvGrpSpPr>
        <p:grpSpPr>
          <a:xfrm>
            <a:off x="206059" y="2104953"/>
            <a:ext cx="12389484" cy="7203639"/>
            <a:chOff x="640799" y="2099566"/>
            <a:chExt cx="11520001" cy="6382673"/>
          </a:xfrm>
        </p:grpSpPr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018B4AC6-C653-440D-B75E-0F0BE0CC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99" y="2099566"/>
              <a:ext cx="11520000" cy="340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9512FEE7-78AE-4157-BD8D-849BBC3FF6FB}"/>
                </a:ext>
              </a:extLst>
            </p:cNvPr>
            <p:cNvSpPr/>
            <p:nvPr/>
          </p:nvSpPr>
          <p:spPr>
            <a:xfrm>
              <a:off x="640800" y="2441927"/>
              <a:ext cx="11520000" cy="60403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lvl="2"/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60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21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 factor which has strong impact and low score is important.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 watch the “Gap” between impact and score.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1929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 err="1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Analyse</a:t>
            </a:r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date</a:t>
            </a:r>
          </a:p>
        </p:txBody>
      </p:sp>
      <p:sp>
        <p:nvSpPr>
          <p:cNvPr id="50" name="円/楕円 36">
            <a:extLst>
              <a:ext uri="{FF2B5EF4-FFF2-40B4-BE49-F238E27FC236}">
                <a16:creationId xmlns:a16="http://schemas.microsoft.com/office/drawing/2014/main" id="{9AF96C1B-A47D-4F8A-82E0-9E0FA86F20AA}"/>
              </a:ext>
            </a:extLst>
          </p:cNvPr>
          <p:cNvSpPr/>
          <p:nvPr/>
        </p:nvSpPr>
        <p:spPr>
          <a:xfrm>
            <a:off x="9211662" y="2740520"/>
            <a:ext cx="239105" cy="239105"/>
          </a:xfrm>
          <a:prstGeom prst="ellipse">
            <a:avLst/>
          </a:prstGeom>
          <a:solidFill>
            <a:srgbClr val="F97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283F7A5-001B-48C1-9519-69528F2E757D}"/>
              </a:ext>
            </a:extLst>
          </p:cNvPr>
          <p:cNvGrpSpPr/>
          <p:nvPr/>
        </p:nvGrpSpPr>
        <p:grpSpPr>
          <a:xfrm>
            <a:off x="233870" y="3843750"/>
            <a:ext cx="12116997" cy="5422272"/>
            <a:chOff x="307531" y="4080822"/>
            <a:chExt cx="11903475" cy="5326722"/>
          </a:xfrm>
        </p:grpSpPr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FF5DC593-3B6A-481B-90AC-8480F010F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531" y="4080822"/>
              <a:ext cx="8067047" cy="5326722"/>
            </a:xfrm>
            <a:prstGeom prst="rect">
              <a:avLst/>
            </a:prstGeom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308C5F23-2CE8-4014-AC73-64B7291E8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30620" y="4271935"/>
              <a:ext cx="1758888" cy="4923131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DF74A36E-9C62-42CA-8D1B-2F14F2971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5741" y="4234883"/>
              <a:ext cx="2215265" cy="5062050"/>
            </a:xfrm>
            <a:prstGeom prst="rect">
              <a:avLst/>
            </a:prstGeom>
          </p:spPr>
        </p:pic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F65E31-4C53-4F90-A08C-719DED0DC356}"/>
              </a:ext>
            </a:extLst>
          </p:cNvPr>
          <p:cNvSpPr/>
          <p:nvPr/>
        </p:nvSpPr>
        <p:spPr>
          <a:xfrm>
            <a:off x="509047" y="8960400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FD291F20-7813-40E8-8A4C-1CFC41385659}"/>
              </a:ext>
            </a:extLst>
          </p:cNvPr>
          <p:cNvGrpSpPr/>
          <p:nvPr/>
        </p:nvGrpSpPr>
        <p:grpSpPr>
          <a:xfrm>
            <a:off x="310524" y="3793872"/>
            <a:ext cx="12103200" cy="5359556"/>
            <a:chOff x="509047" y="2638337"/>
            <a:chExt cx="8687766" cy="3825878"/>
          </a:xfrm>
        </p:grpSpPr>
        <p:pic>
          <p:nvPicPr>
            <p:cNvPr id="128" name="図 127">
              <a:extLst>
                <a:ext uri="{FF2B5EF4-FFF2-40B4-BE49-F238E27FC236}">
                  <a16:creationId xmlns:a16="http://schemas.microsoft.com/office/drawing/2014/main" id="{234AB2A2-DA39-4FD3-B1E6-8693AC6D3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9047" y="2638337"/>
              <a:ext cx="5862336" cy="3551230"/>
            </a:xfrm>
            <a:prstGeom prst="rect">
              <a:avLst/>
            </a:prstGeom>
          </p:spPr>
        </p:pic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id="{598A7459-045B-47C8-A84C-71DB807D6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23961" y="2828042"/>
              <a:ext cx="1269249" cy="3636173"/>
            </a:xfrm>
            <a:prstGeom prst="rect">
              <a:avLst/>
            </a:prstGeom>
          </p:spPr>
        </p:pic>
        <p:pic>
          <p:nvPicPr>
            <p:cNvPr id="130" name="図 129">
              <a:extLst>
                <a:ext uri="{FF2B5EF4-FFF2-40B4-BE49-F238E27FC236}">
                  <a16:creationId xmlns:a16="http://schemas.microsoft.com/office/drawing/2014/main" id="{676266D4-75B9-42CA-B72C-3E71BADA9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6086" y="2740520"/>
              <a:ext cx="1650727" cy="3449046"/>
            </a:xfrm>
            <a:prstGeom prst="rect">
              <a:avLst/>
            </a:prstGeom>
          </p:spPr>
        </p:pic>
      </p:grp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9088B336-CEC8-47E1-A57C-620A71F8C918}"/>
              </a:ext>
            </a:extLst>
          </p:cNvPr>
          <p:cNvSpPr/>
          <p:nvPr/>
        </p:nvSpPr>
        <p:spPr>
          <a:xfrm>
            <a:off x="460100" y="8960399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91B9E76F-04B0-47D4-9613-3B18660A9ECD}"/>
              </a:ext>
            </a:extLst>
          </p:cNvPr>
          <p:cNvGrpSpPr/>
          <p:nvPr/>
        </p:nvGrpSpPr>
        <p:grpSpPr>
          <a:xfrm>
            <a:off x="306417" y="3849871"/>
            <a:ext cx="12107308" cy="5476936"/>
            <a:chOff x="509047" y="2668730"/>
            <a:chExt cx="8689937" cy="3906241"/>
          </a:xfrm>
        </p:grpSpPr>
        <p:pic>
          <p:nvPicPr>
            <p:cNvPr id="199" name="図 198">
              <a:extLst>
                <a:ext uri="{FF2B5EF4-FFF2-40B4-BE49-F238E27FC236}">
                  <a16:creationId xmlns:a16="http://schemas.microsoft.com/office/drawing/2014/main" id="{75708302-8283-4B30-B25C-B71C69A46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9047" y="2668730"/>
              <a:ext cx="5862336" cy="3773101"/>
            </a:xfrm>
            <a:prstGeom prst="rect">
              <a:avLst/>
            </a:prstGeom>
          </p:spPr>
        </p:pic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C10DFED3-E3A9-46E8-A81B-0948294D4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2915" y="2740520"/>
              <a:ext cx="1273704" cy="3701311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7CC5CD33-74BE-4A7F-9EA2-A76A6B9A4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27067" y="2668730"/>
              <a:ext cx="1671917" cy="3906241"/>
            </a:xfrm>
            <a:prstGeom prst="rect">
              <a:avLst/>
            </a:prstGeom>
          </p:spPr>
        </p:pic>
      </p:grpSp>
      <p:sp>
        <p:nvSpPr>
          <p:cNvPr id="48" name="円/楕円 35">
            <a:extLst>
              <a:ext uri="{FF2B5EF4-FFF2-40B4-BE49-F238E27FC236}">
                <a16:creationId xmlns:a16="http://schemas.microsoft.com/office/drawing/2014/main" id="{8BAEBEDA-463D-4DCE-8532-1E9F8A26AA58}"/>
              </a:ext>
            </a:extLst>
          </p:cNvPr>
          <p:cNvSpPr/>
          <p:nvPr/>
        </p:nvSpPr>
        <p:spPr>
          <a:xfrm>
            <a:off x="10789044" y="2740520"/>
            <a:ext cx="239105" cy="239105"/>
          </a:xfrm>
          <a:prstGeom prst="ellipse">
            <a:avLst/>
          </a:prstGeom>
          <a:solidFill>
            <a:srgbClr val="309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sp>
        <p:nvSpPr>
          <p:cNvPr id="52" name="円/楕円 37">
            <a:extLst>
              <a:ext uri="{FF2B5EF4-FFF2-40B4-BE49-F238E27FC236}">
                <a16:creationId xmlns:a16="http://schemas.microsoft.com/office/drawing/2014/main" id="{EC987C33-4000-4555-8C26-403FC334F59F}"/>
              </a:ext>
            </a:extLst>
          </p:cNvPr>
          <p:cNvSpPr/>
          <p:nvPr/>
        </p:nvSpPr>
        <p:spPr>
          <a:xfrm>
            <a:off x="11098416" y="2740520"/>
            <a:ext cx="239105" cy="239105"/>
          </a:xfrm>
          <a:prstGeom prst="ellipse">
            <a:avLst/>
          </a:prstGeom>
          <a:solidFill>
            <a:srgbClr val="EC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37A94C9-351B-4E4C-BCBE-593E27543E11}"/>
              </a:ext>
            </a:extLst>
          </p:cNvPr>
          <p:cNvSpPr txBox="1"/>
          <p:nvPr/>
        </p:nvSpPr>
        <p:spPr>
          <a:xfrm>
            <a:off x="2823604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responsibility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B516D4D-0B95-41D7-B302-6A65720E713C}"/>
              </a:ext>
            </a:extLst>
          </p:cNvPr>
          <p:cNvSpPr txBox="1"/>
          <p:nvPr/>
        </p:nvSpPr>
        <p:spPr>
          <a:xfrm>
            <a:off x="3689941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Autonomy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81E703C-97C3-4758-8C12-6E70B2C174C5}"/>
              </a:ext>
            </a:extLst>
          </p:cNvPr>
          <p:cNvSpPr txBox="1"/>
          <p:nvPr/>
        </p:nvSpPr>
        <p:spPr>
          <a:xfrm>
            <a:off x="4556278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Diversity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281194D8-090B-478F-B6B3-B32B597B3395}"/>
              </a:ext>
            </a:extLst>
          </p:cNvPr>
          <p:cNvSpPr txBox="1"/>
          <p:nvPr/>
        </p:nvSpPr>
        <p:spPr>
          <a:xfrm>
            <a:off x="5422615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Transparency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B5C62E6E-303A-464D-9B74-85B5B0CA2864}"/>
              </a:ext>
            </a:extLst>
          </p:cNvPr>
          <p:cNvSpPr txBox="1"/>
          <p:nvPr/>
        </p:nvSpPr>
        <p:spPr>
          <a:xfrm>
            <a:off x="628895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Innovation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E386E20-801C-4E62-BB95-C12AF8141CD7}"/>
              </a:ext>
            </a:extLst>
          </p:cNvPr>
          <p:cNvSpPr txBox="1"/>
          <p:nvPr/>
        </p:nvSpPr>
        <p:spPr>
          <a:xfrm>
            <a:off x="8021626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Company growth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54BFBA79-1B5D-4A20-85C2-6A7B714FECCD}"/>
              </a:ext>
            </a:extLst>
          </p:cNvPr>
          <p:cNvSpPr txBox="1"/>
          <p:nvPr/>
        </p:nvSpPr>
        <p:spPr>
          <a:xfrm>
            <a:off x="8887963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Salary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A7FF1680-D0DE-4DD4-9180-031BC79FD917}"/>
              </a:ext>
            </a:extLst>
          </p:cNvPr>
          <p:cNvSpPr txBox="1"/>
          <p:nvPr/>
        </p:nvSpPr>
        <p:spPr>
          <a:xfrm>
            <a:off x="975430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Paid time off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CEB00863-1E82-448F-B176-177B8DE23933}"/>
              </a:ext>
            </a:extLst>
          </p:cNvPr>
          <p:cNvSpPr txBox="1"/>
          <p:nvPr/>
        </p:nvSpPr>
        <p:spPr>
          <a:xfrm>
            <a:off x="1062063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Relationship with boss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D7BF626E-EF53-40B7-BD46-2FF9257C6DE4}"/>
              </a:ext>
            </a:extLst>
          </p:cNvPr>
          <p:cNvSpPr txBox="1"/>
          <p:nvPr/>
        </p:nvSpPr>
        <p:spPr>
          <a:xfrm>
            <a:off x="1148697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Relationship with colleague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9CB538C-76FF-4433-8752-546952A1EECD}"/>
              </a:ext>
            </a:extLst>
          </p:cNvPr>
          <p:cNvSpPr txBox="1"/>
          <p:nvPr/>
        </p:nvSpPr>
        <p:spPr>
          <a:xfrm>
            <a:off x="109093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Work</a:t>
            </a:r>
          </a:p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147F0BF-AB38-4A1E-A8F3-A07BF02B31F3}"/>
              </a:ext>
            </a:extLst>
          </p:cNvPr>
          <p:cNvSpPr txBox="1"/>
          <p:nvPr/>
        </p:nvSpPr>
        <p:spPr>
          <a:xfrm>
            <a:off x="195726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Work</a:t>
            </a:r>
          </a:p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time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B003C26E-0552-4265-999E-E3BC11086D3A}"/>
              </a:ext>
            </a:extLst>
          </p:cNvPr>
          <p:cNvSpPr txBox="1"/>
          <p:nvPr/>
        </p:nvSpPr>
        <p:spPr>
          <a:xfrm>
            <a:off x="7155289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Company vision</a:t>
            </a:r>
            <a:endParaRPr lang="ja-JP" altLang="en-US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33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85800" y="4246602"/>
            <a:ext cx="1143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Take action</a:t>
            </a:r>
            <a:endParaRPr kumimoji="1" lang="ja-JP" altLang="en-US" sz="6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082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471E44-051A-44EE-973A-B79490F2B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763" y="1322958"/>
            <a:ext cx="4876800" cy="3656390"/>
          </a:xfrm>
          <a:prstGeom prst="rect">
            <a:avLst/>
          </a:prstGeom>
          <a:noFill/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B3102B-B30C-42FF-91C8-7B93AF4A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3275" y="1829176"/>
            <a:ext cx="7298563" cy="5472112"/>
          </a:xfrm>
          <a:prstGeom prst="rect">
            <a:avLst/>
          </a:prstGeom>
          <a:noFill/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D853014-A48A-41A9-B042-F2D9DCD1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8500" y="5136732"/>
            <a:ext cx="4588335" cy="3440113"/>
          </a:xfrm>
          <a:prstGeom prst="rect">
            <a:avLst/>
          </a:prstGeom>
          <a:noFill/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D711A11-20E3-4ACE-ADAD-BD3CF9FD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Case : Restaurant Business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CA92224-8CFA-4C84-9336-37E1BF72307D}"/>
              </a:ext>
            </a:extLst>
          </p:cNvPr>
          <p:cNvSpPr/>
          <p:nvPr/>
        </p:nvSpPr>
        <p:spPr>
          <a:xfrm>
            <a:off x="6921500" y="8215941"/>
            <a:ext cx="5240338" cy="51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57" dirty="0">
                <a:solidFill>
                  <a:schemeClr val="tx1"/>
                </a:solidFill>
              </a:rPr>
              <a:t>Fuji Television</a:t>
            </a:r>
          </a:p>
        </p:txBody>
      </p:sp>
    </p:spTree>
    <p:extLst>
      <p:ext uri="{BB962C8B-B14F-4D97-AF65-F5344CB8AC3E}">
        <p14:creationId xmlns:p14="http://schemas.microsoft.com/office/powerpoint/2010/main" val="297667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807956" y="3491453"/>
            <a:ext cx="5400000" cy="473975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【Company】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500+ restaurants in the world (mostly in Japan).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【Organization Problem】</a:t>
            </a:r>
          </a:p>
          <a:p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1.Retention Rate about Part time associates .</a:t>
            </a:r>
          </a:p>
          <a:p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2.Traning their leader (shop manager).</a:t>
            </a:r>
          </a:p>
        </p:txBody>
      </p:sp>
      <p:pic>
        <p:nvPicPr>
          <p:cNvPr id="2052" name="Picture 4" descr="ãç©èªã³ã¼ãã¬ã¼ã·ã§ã³ ã­ã´ãã®ç»åæ¤ç´¢çµæ">
            <a:extLst>
              <a:ext uri="{FF2B5EF4-FFF2-40B4-BE49-F238E27FC236}">
                <a16:creationId xmlns:a16="http://schemas.microsoft.com/office/drawing/2014/main" id="{076096C5-29C3-4747-89F2-EDCA50B12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955" y="1150456"/>
            <a:ext cx="3599921" cy="187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ãç¼èããããã®ç»åæ¤ç´¢çµæ">
            <a:extLst>
              <a:ext uri="{FF2B5EF4-FFF2-40B4-BE49-F238E27FC236}">
                <a16:creationId xmlns:a16="http://schemas.microsoft.com/office/drawing/2014/main" id="{CA2C19F7-89EA-4294-AED1-D80B0DD82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8085" y="1422034"/>
            <a:ext cx="4125222" cy="30939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ãä¸¸æºã©ã¼ã¡ã³ãã®ç»åæ¤ç´¢çµæ">
            <a:extLst>
              <a:ext uri="{FF2B5EF4-FFF2-40B4-BE49-F238E27FC236}">
                <a16:creationId xmlns:a16="http://schemas.microsoft.com/office/drawing/2014/main" id="{8B6F4BCC-99B5-4CE3-B24D-7489923D0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1753" y="4175141"/>
            <a:ext cx="4190085" cy="2745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ãç©èªã³ã¼ãã¬ã¼ã·ã§ã³ãã®ç»åæ¤ç´¢çµæ">
            <a:extLst>
              <a:ext uri="{FF2B5EF4-FFF2-40B4-BE49-F238E27FC236}">
                <a16:creationId xmlns:a16="http://schemas.microsoft.com/office/drawing/2014/main" id="{7514C6E4-87B6-4835-A74E-8C31584F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8085" y="6550025"/>
            <a:ext cx="4572000" cy="25717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1C169C01-173C-4605-AFED-B536F687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Case : Restaurant Business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759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B3C47B-00CD-4DE8-931F-EDA0F527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289" y="3167741"/>
            <a:ext cx="1219200" cy="12192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93F5BDF-42BB-44F0-B2B2-3D9082FBE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938" y="7071471"/>
            <a:ext cx="1558984" cy="155898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AD951FD9-C800-4EAC-9071-4A509608A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298" y="3079663"/>
            <a:ext cx="1558984" cy="155898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97DAF81-0FF4-4877-8B19-1CEDB58171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069" y="7795521"/>
            <a:ext cx="1163144" cy="116314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5890EB2-80C6-4263-840D-6785A8426CF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757" y="7710761"/>
            <a:ext cx="1247904" cy="124790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EADA6B20-D6D9-4F8F-AD92-FD74A90DF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215" y="6785357"/>
            <a:ext cx="2327985" cy="232798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0EBAA5D-6902-4136-842D-BB2789B8F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5765" y="7071471"/>
            <a:ext cx="1558984" cy="1558984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3F471A8-F38D-4C18-8ED4-46F9F38EC6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4627" y="2517054"/>
            <a:ext cx="1984834" cy="1984834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23F334A7-CEEB-4871-B4E1-6748C3118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5427" y="6151777"/>
            <a:ext cx="1558984" cy="1558984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81F91A7D-C63F-4EB7-8138-9C68F8E5969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1393" y="3162537"/>
            <a:ext cx="1219201" cy="1219201"/>
          </a:xfrm>
          <a:prstGeom prst="rect">
            <a:avLst/>
          </a:prstGeom>
        </p:spPr>
      </p:pic>
      <p:sp>
        <p:nvSpPr>
          <p:cNvPr id="38" name="角丸四角形吹き出し 40">
            <a:extLst>
              <a:ext uri="{FF2B5EF4-FFF2-40B4-BE49-F238E27FC236}">
                <a16:creationId xmlns:a16="http://schemas.microsoft.com/office/drawing/2014/main" id="{140190EC-C14A-42E4-A458-13395744E1CD}"/>
              </a:ext>
            </a:extLst>
          </p:cNvPr>
          <p:cNvSpPr/>
          <p:nvPr/>
        </p:nvSpPr>
        <p:spPr>
          <a:xfrm>
            <a:off x="2896423" y="2974411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9</a:t>
            </a:r>
            <a:endParaRPr lang="ja-JP" altLang="en-US" sz="2800" b="1" dirty="0"/>
          </a:p>
        </p:txBody>
      </p:sp>
      <p:sp>
        <p:nvSpPr>
          <p:cNvPr id="2048" name="テキスト ボックス 2047">
            <a:extLst>
              <a:ext uri="{FF2B5EF4-FFF2-40B4-BE49-F238E27FC236}">
                <a16:creationId xmlns:a16="http://schemas.microsoft.com/office/drawing/2014/main" id="{633558E4-028B-4AD3-B024-D1B1421DD751}"/>
              </a:ext>
            </a:extLst>
          </p:cNvPr>
          <p:cNvSpPr txBox="1"/>
          <p:nvPr/>
        </p:nvSpPr>
        <p:spPr>
          <a:xfrm>
            <a:off x="1085229" y="1782557"/>
            <a:ext cx="5550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Collect answers every 3 months.</a:t>
            </a:r>
            <a:endParaRPr kumimoji="1" lang="ja-JP" altLang="en-US" sz="2800" dirty="0"/>
          </a:p>
        </p:txBody>
      </p:sp>
      <p:sp>
        <p:nvSpPr>
          <p:cNvPr id="2051" name="フリーフォーム: 図形 2050">
            <a:extLst>
              <a:ext uri="{FF2B5EF4-FFF2-40B4-BE49-F238E27FC236}">
                <a16:creationId xmlns:a16="http://schemas.microsoft.com/office/drawing/2014/main" id="{06516653-A705-48F3-ACE7-91D7FC6D188B}"/>
              </a:ext>
            </a:extLst>
          </p:cNvPr>
          <p:cNvSpPr/>
          <p:nvPr/>
        </p:nvSpPr>
        <p:spPr>
          <a:xfrm>
            <a:off x="4502291" y="3018967"/>
            <a:ext cx="3891668" cy="3891668"/>
          </a:xfrm>
          <a:custGeom>
            <a:avLst/>
            <a:gdLst>
              <a:gd name="connsiteX0" fmla="*/ 1945834 w 3891668"/>
              <a:gd name="connsiteY0" fmla="*/ 0 h 3891668"/>
              <a:gd name="connsiteX1" fmla="*/ 3891668 w 3891668"/>
              <a:gd name="connsiteY1" fmla="*/ 1945834 h 3891668"/>
              <a:gd name="connsiteX2" fmla="*/ 1945834 w 3891668"/>
              <a:gd name="connsiteY2" fmla="*/ 1945834 h 3891668"/>
              <a:gd name="connsiteX3" fmla="*/ 1945834 w 3891668"/>
              <a:gd name="connsiteY3" fmla="*/ 0 h 389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1668" h="3891668">
                <a:moveTo>
                  <a:pt x="1945834" y="0"/>
                </a:moveTo>
                <a:cubicBezTo>
                  <a:pt x="3020488" y="0"/>
                  <a:pt x="3891668" y="871180"/>
                  <a:pt x="3891668" y="1945834"/>
                </a:cubicBezTo>
                <a:lnTo>
                  <a:pt x="1945834" y="1945834"/>
                </a:lnTo>
                <a:lnTo>
                  <a:pt x="1945834" y="0"/>
                </a:lnTo>
                <a:close/>
              </a:path>
            </a:pathLst>
          </a:custGeom>
          <a:solidFill>
            <a:srgbClr val="375CB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3768" tIns="834535" rIns="417569" bIns="204743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200" kern="1200" dirty="0"/>
          </a:p>
        </p:txBody>
      </p:sp>
      <p:sp>
        <p:nvSpPr>
          <p:cNvPr id="2053" name="フリーフォーム: 図形 2052">
            <a:extLst>
              <a:ext uri="{FF2B5EF4-FFF2-40B4-BE49-F238E27FC236}">
                <a16:creationId xmlns:a16="http://schemas.microsoft.com/office/drawing/2014/main" id="{76F12A93-E1A3-4135-8C5E-935FD5AD5A73}"/>
              </a:ext>
            </a:extLst>
          </p:cNvPr>
          <p:cNvSpPr/>
          <p:nvPr/>
        </p:nvSpPr>
        <p:spPr>
          <a:xfrm>
            <a:off x="4502291" y="3149616"/>
            <a:ext cx="3891668" cy="3891668"/>
          </a:xfrm>
          <a:custGeom>
            <a:avLst/>
            <a:gdLst>
              <a:gd name="connsiteX0" fmla="*/ 3891668 w 3891668"/>
              <a:gd name="connsiteY0" fmla="*/ 1945834 h 3891668"/>
              <a:gd name="connsiteX1" fmla="*/ 1945834 w 3891668"/>
              <a:gd name="connsiteY1" fmla="*/ 3891668 h 3891668"/>
              <a:gd name="connsiteX2" fmla="*/ 1945834 w 3891668"/>
              <a:gd name="connsiteY2" fmla="*/ 1945834 h 3891668"/>
              <a:gd name="connsiteX3" fmla="*/ 3891668 w 3891668"/>
              <a:gd name="connsiteY3" fmla="*/ 1945834 h 389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1668" h="3891668">
                <a:moveTo>
                  <a:pt x="3891668" y="1945834"/>
                </a:moveTo>
                <a:cubicBezTo>
                  <a:pt x="3891668" y="3020488"/>
                  <a:pt x="3020488" y="3891668"/>
                  <a:pt x="1945834" y="3891668"/>
                </a:cubicBezTo>
                <a:lnTo>
                  <a:pt x="1945834" y="1945834"/>
                </a:lnTo>
                <a:lnTo>
                  <a:pt x="3891668" y="1945834"/>
                </a:lnTo>
                <a:close/>
              </a:path>
            </a:pathLst>
          </a:custGeom>
          <a:solidFill>
            <a:srgbClr val="5F7DC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26788" tIns="2080458" rIns="450589" bIns="867555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4800" kern="1200"/>
          </a:p>
        </p:txBody>
      </p:sp>
      <p:sp>
        <p:nvSpPr>
          <p:cNvPr id="2055" name="フリーフォーム: 図形 2054">
            <a:extLst>
              <a:ext uri="{FF2B5EF4-FFF2-40B4-BE49-F238E27FC236}">
                <a16:creationId xmlns:a16="http://schemas.microsoft.com/office/drawing/2014/main" id="{D56917BF-EA35-4088-98E1-98C4B362A3E9}"/>
              </a:ext>
            </a:extLst>
          </p:cNvPr>
          <p:cNvSpPr/>
          <p:nvPr/>
        </p:nvSpPr>
        <p:spPr>
          <a:xfrm>
            <a:off x="4371642" y="3149616"/>
            <a:ext cx="3891668" cy="3891668"/>
          </a:xfrm>
          <a:custGeom>
            <a:avLst/>
            <a:gdLst>
              <a:gd name="connsiteX0" fmla="*/ 1945834 w 3891668"/>
              <a:gd name="connsiteY0" fmla="*/ 3891668 h 3891668"/>
              <a:gd name="connsiteX1" fmla="*/ 0 w 3891668"/>
              <a:gd name="connsiteY1" fmla="*/ 1945834 h 3891668"/>
              <a:gd name="connsiteX2" fmla="*/ 1945834 w 3891668"/>
              <a:gd name="connsiteY2" fmla="*/ 1945834 h 3891668"/>
              <a:gd name="connsiteX3" fmla="*/ 1945834 w 3891668"/>
              <a:gd name="connsiteY3" fmla="*/ 3891668 h 389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1668" h="3891668">
                <a:moveTo>
                  <a:pt x="1945834" y="3891668"/>
                </a:moveTo>
                <a:cubicBezTo>
                  <a:pt x="871180" y="3891668"/>
                  <a:pt x="0" y="3020488"/>
                  <a:pt x="0" y="1945834"/>
                </a:cubicBezTo>
                <a:lnTo>
                  <a:pt x="1945834" y="1945834"/>
                </a:lnTo>
                <a:lnTo>
                  <a:pt x="1945834" y="3891668"/>
                </a:lnTo>
                <a:close/>
              </a:path>
            </a:pathLst>
          </a:custGeom>
          <a:solidFill>
            <a:srgbClr val="879ED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570" tIns="2047438" rIns="2093767" bIns="834535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200" kern="1200"/>
          </a:p>
        </p:txBody>
      </p:sp>
      <p:sp>
        <p:nvSpPr>
          <p:cNvPr id="2057" name="フリーフォーム: 図形 2056">
            <a:extLst>
              <a:ext uri="{FF2B5EF4-FFF2-40B4-BE49-F238E27FC236}">
                <a16:creationId xmlns:a16="http://schemas.microsoft.com/office/drawing/2014/main" id="{AE237796-26FC-4898-B749-7456F83A97D7}"/>
              </a:ext>
            </a:extLst>
          </p:cNvPr>
          <p:cNvSpPr/>
          <p:nvPr/>
        </p:nvSpPr>
        <p:spPr>
          <a:xfrm>
            <a:off x="4371642" y="3018967"/>
            <a:ext cx="3891668" cy="3891668"/>
          </a:xfrm>
          <a:custGeom>
            <a:avLst/>
            <a:gdLst>
              <a:gd name="connsiteX0" fmla="*/ 0 w 3891668"/>
              <a:gd name="connsiteY0" fmla="*/ 1945834 h 3891668"/>
              <a:gd name="connsiteX1" fmla="*/ 1945834 w 3891668"/>
              <a:gd name="connsiteY1" fmla="*/ 0 h 3891668"/>
              <a:gd name="connsiteX2" fmla="*/ 1945834 w 3891668"/>
              <a:gd name="connsiteY2" fmla="*/ 1945834 h 3891668"/>
              <a:gd name="connsiteX3" fmla="*/ 0 w 3891668"/>
              <a:gd name="connsiteY3" fmla="*/ 1945834 h 389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1668" h="3891668">
                <a:moveTo>
                  <a:pt x="0" y="1945834"/>
                </a:moveTo>
                <a:cubicBezTo>
                  <a:pt x="0" y="871180"/>
                  <a:pt x="871180" y="0"/>
                  <a:pt x="1945834" y="0"/>
                </a:cubicBezTo>
                <a:lnTo>
                  <a:pt x="1945834" y="1945834"/>
                </a:lnTo>
                <a:lnTo>
                  <a:pt x="0" y="1945834"/>
                </a:lnTo>
                <a:close/>
              </a:path>
            </a:pathLst>
          </a:custGeom>
          <a:solidFill>
            <a:srgbClr val="0413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570" tIns="834535" rIns="2093767" bIns="204743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200" kern="1200"/>
          </a:p>
        </p:txBody>
      </p:sp>
      <p:sp>
        <p:nvSpPr>
          <p:cNvPr id="2059" name="矢印: 環状 2058">
            <a:extLst>
              <a:ext uri="{FF2B5EF4-FFF2-40B4-BE49-F238E27FC236}">
                <a16:creationId xmlns:a16="http://schemas.microsoft.com/office/drawing/2014/main" id="{1BDEFB25-05E5-4CEA-83AF-08C1BA43AC87}"/>
              </a:ext>
            </a:extLst>
          </p:cNvPr>
          <p:cNvSpPr/>
          <p:nvPr/>
        </p:nvSpPr>
        <p:spPr>
          <a:xfrm>
            <a:off x="4261378" y="2778054"/>
            <a:ext cx="4373494" cy="4373494"/>
          </a:xfrm>
          <a:prstGeom prst="circularArrow">
            <a:avLst>
              <a:gd name="adj1" fmla="val 5085"/>
              <a:gd name="adj2" fmla="val 327528"/>
              <a:gd name="adj3" fmla="val 21272472"/>
              <a:gd name="adj4" fmla="val 16200000"/>
              <a:gd name="adj5" fmla="val 5932"/>
            </a:avLst>
          </a:prstGeom>
          <a:solidFill>
            <a:srgbClr val="9E9FA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60" name="矢印: 環状 2059">
            <a:extLst>
              <a:ext uri="{FF2B5EF4-FFF2-40B4-BE49-F238E27FC236}">
                <a16:creationId xmlns:a16="http://schemas.microsoft.com/office/drawing/2014/main" id="{13DE108C-450D-4DCC-8FB5-CBB07CC5BCDA}"/>
              </a:ext>
            </a:extLst>
          </p:cNvPr>
          <p:cNvSpPr/>
          <p:nvPr/>
        </p:nvSpPr>
        <p:spPr>
          <a:xfrm>
            <a:off x="4261378" y="2908703"/>
            <a:ext cx="4373494" cy="4373494"/>
          </a:xfrm>
          <a:prstGeom prst="circularArrow">
            <a:avLst>
              <a:gd name="adj1" fmla="val 5085"/>
              <a:gd name="adj2" fmla="val 327528"/>
              <a:gd name="adj3" fmla="val 5072472"/>
              <a:gd name="adj4" fmla="val 0"/>
              <a:gd name="adj5" fmla="val 5932"/>
            </a:avLst>
          </a:prstGeom>
          <a:solidFill>
            <a:srgbClr val="9E9FA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61" name="矢印: 環状 2060">
            <a:extLst>
              <a:ext uri="{FF2B5EF4-FFF2-40B4-BE49-F238E27FC236}">
                <a16:creationId xmlns:a16="http://schemas.microsoft.com/office/drawing/2014/main" id="{086349AB-4062-4600-AA8E-179AF455FE1B}"/>
              </a:ext>
            </a:extLst>
          </p:cNvPr>
          <p:cNvSpPr/>
          <p:nvPr/>
        </p:nvSpPr>
        <p:spPr>
          <a:xfrm>
            <a:off x="4130729" y="2908703"/>
            <a:ext cx="4373494" cy="4373494"/>
          </a:xfrm>
          <a:prstGeom prst="circularArrow">
            <a:avLst>
              <a:gd name="adj1" fmla="val 5085"/>
              <a:gd name="adj2" fmla="val 327528"/>
              <a:gd name="adj3" fmla="val 10472472"/>
              <a:gd name="adj4" fmla="val 5400000"/>
              <a:gd name="adj5" fmla="val 5932"/>
            </a:avLst>
          </a:prstGeom>
          <a:solidFill>
            <a:srgbClr val="9E9FA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62" name="矢印: 環状 2061">
            <a:extLst>
              <a:ext uri="{FF2B5EF4-FFF2-40B4-BE49-F238E27FC236}">
                <a16:creationId xmlns:a16="http://schemas.microsoft.com/office/drawing/2014/main" id="{D14B20A8-D903-4AD6-AA00-C4B955D01A7C}"/>
              </a:ext>
            </a:extLst>
          </p:cNvPr>
          <p:cNvSpPr/>
          <p:nvPr/>
        </p:nvSpPr>
        <p:spPr>
          <a:xfrm>
            <a:off x="4130729" y="2778054"/>
            <a:ext cx="4373494" cy="4373494"/>
          </a:xfrm>
          <a:prstGeom prst="circularArrow">
            <a:avLst>
              <a:gd name="adj1" fmla="val 5085"/>
              <a:gd name="adj2" fmla="val 327528"/>
              <a:gd name="adj3" fmla="val 15872472"/>
              <a:gd name="adj4" fmla="val 10800000"/>
              <a:gd name="adj5" fmla="val 5932"/>
            </a:avLst>
          </a:prstGeom>
          <a:solidFill>
            <a:srgbClr val="9E9FA2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63" name="楕円 2062">
            <a:extLst>
              <a:ext uri="{FF2B5EF4-FFF2-40B4-BE49-F238E27FC236}">
                <a16:creationId xmlns:a16="http://schemas.microsoft.com/office/drawing/2014/main" id="{40746C38-A568-4C58-B68A-531925497E12}"/>
              </a:ext>
            </a:extLst>
          </p:cNvPr>
          <p:cNvSpPr/>
          <p:nvPr/>
        </p:nvSpPr>
        <p:spPr>
          <a:xfrm>
            <a:off x="5736015" y="4381738"/>
            <a:ext cx="1310720" cy="1310720"/>
          </a:xfrm>
          <a:prstGeom prst="ellipse">
            <a:avLst/>
          </a:prstGeom>
          <a:solidFill>
            <a:srgbClr val="3C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E</a:t>
            </a:r>
            <a:r>
              <a:rPr kumimoji="1" lang="en-US" altLang="ja-JP" sz="2800" b="1" dirty="0"/>
              <a:t>X</a:t>
            </a:r>
          </a:p>
          <a:p>
            <a:pPr algn="ctr"/>
            <a:r>
              <a:rPr kumimoji="1" lang="ja-JP" altLang="en-US" sz="2800" b="1" dirty="0"/>
              <a:t>改善</a:t>
            </a:r>
          </a:p>
        </p:txBody>
      </p:sp>
      <p:grpSp>
        <p:nvGrpSpPr>
          <p:cNvPr id="2065" name="グループ化 2064">
            <a:extLst>
              <a:ext uri="{FF2B5EF4-FFF2-40B4-BE49-F238E27FC236}">
                <a16:creationId xmlns:a16="http://schemas.microsoft.com/office/drawing/2014/main" id="{AD385EF6-EFC2-4F04-8019-CDCB4D397DA4}"/>
              </a:ext>
            </a:extLst>
          </p:cNvPr>
          <p:cNvGrpSpPr/>
          <p:nvPr/>
        </p:nvGrpSpPr>
        <p:grpSpPr>
          <a:xfrm>
            <a:off x="13311571" y="1487883"/>
            <a:ext cx="2766678" cy="6562526"/>
            <a:chOff x="13311571" y="1487883"/>
            <a:chExt cx="2766678" cy="6562526"/>
          </a:xfrm>
        </p:grpSpPr>
        <p:pic>
          <p:nvPicPr>
            <p:cNvPr id="50" name="Picture 2" descr="ãblue slide designãã®ç»åæ¤ç´¢çµæ">
              <a:extLst>
                <a:ext uri="{FF2B5EF4-FFF2-40B4-BE49-F238E27FC236}">
                  <a16:creationId xmlns:a16="http://schemas.microsoft.com/office/drawing/2014/main" id="{CFC6722D-E0DD-4DEA-BCBB-04FDF9B69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1928233" y="3900393"/>
              <a:ext cx="5533354" cy="2766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D5F3475C-C773-4939-A042-FFA707AAF61F}"/>
                </a:ext>
              </a:extLst>
            </p:cNvPr>
            <p:cNvSpPr/>
            <p:nvPr/>
          </p:nvSpPr>
          <p:spPr>
            <a:xfrm>
              <a:off x="15128388" y="1487883"/>
              <a:ext cx="949861" cy="1029171"/>
            </a:xfrm>
            <a:prstGeom prst="rect">
              <a:avLst/>
            </a:prstGeom>
            <a:solidFill>
              <a:srgbClr val="F515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3D70AD48-9BBD-4690-8EF2-E7FFA634BB6F}"/>
                </a:ext>
              </a:extLst>
            </p:cNvPr>
            <p:cNvSpPr/>
            <p:nvPr/>
          </p:nvSpPr>
          <p:spPr>
            <a:xfrm>
              <a:off x="13311571" y="1494039"/>
              <a:ext cx="949861" cy="1029171"/>
            </a:xfrm>
            <a:prstGeom prst="rect">
              <a:avLst/>
            </a:prstGeom>
            <a:solidFill>
              <a:srgbClr val="FA39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64" name="テキスト ボックス 2063">
            <a:extLst>
              <a:ext uri="{FF2B5EF4-FFF2-40B4-BE49-F238E27FC236}">
                <a16:creationId xmlns:a16="http://schemas.microsoft.com/office/drawing/2014/main" id="{0C1E81F6-3651-4E81-BFE2-22D3A1ADF6FC}"/>
              </a:ext>
            </a:extLst>
          </p:cNvPr>
          <p:cNvSpPr txBox="1"/>
          <p:nvPr/>
        </p:nvSpPr>
        <p:spPr>
          <a:xfrm rot="18900000">
            <a:off x="4734108" y="3895741"/>
            <a:ext cx="1539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調査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2741AF0-D660-4FD8-9DA7-83517680A8AE}"/>
              </a:ext>
            </a:extLst>
          </p:cNvPr>
          <p:cNvSpPr txBox="1"/>
          <p:nvPr/>
        </p:nvSpPr>
        <p:spPr>
          <a:xfrm rot="2700000">
            <a:off x="6553178" y="3921216"/>
            <a:ext cx="1539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分析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AAFBC08-B8AB-497E-BB76-BBF3CC8DB9C6}"/>
              </a:ext>
            </a:extLst>
          </p:cNvPr>
          <p:cNvSpPr txBox="1"/>
          <p:nvPr/>
        </p:nvSpPr>
        <p:spPr>
          <a:xfrm rot="2700000">
            <a:off x="4701778" y="5684620"/>
            <a:ext cx="1539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改善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D010B5C-0B87-476C-BD15-03AD48FADCFC}"/>
              </a:ext>
            </a:extLst>
          </p:cNvPr>
          <p:cNvSpPr txBox="1"/>
          <p:nvPr/>
        </p:nvSpPr>
        <p:spPr>
          <a:xfrm rot="18900000">
            <a:off x="6538238" y="5607714"/>
            <a:ext cx="1539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</a:rPr>
              <a:t>策定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D9FB7A5-D723-41EA-A678-362C2D5F4977}"/>
              </a:ext>
            </a:extLst>
          </p:cNvPr>
          <p:cNvSpPr txBox="1"/>
          <p:nvPr/>
        </p:nvSpPr>
        <p:spPr>
          <a:xfrm>
            <a:off x="8006552" y="1771171"/>
            <a:ext cx="4492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Shop manager got analyzed data.</a:t>
            </a:r>
            <a:endParaRPr kumimoji="1" lang="ja-JP" altLang="en-US" sz="28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FB53119-918C-47DD-B9D2-6221362D4EAB}"/>
              </a:ext>
            </a:extLst>
          </p:cNvPr>
          <p:cNvSpPr txBox="1"/>
          <p:nvPr/>
        </p:nvSpPr>
        <p:spPr>
          <a:xfrm>
            <a:off x="8889683" y="6001604"/>
            <a:ext cx="4492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Shop manager make</a:t>
            </a:r>
          </a:p>
          <a:p>
            <a:r>
              <a:rPr lang="en-US" altLang="ja-JP" sz="2800" dirty="0"/>
              <a:t>Action Plan.</a:t>
            </a:r>
            <a:endParaRPr kumimoji="1" lang="ja-JP" altLang="en-US" sz="2800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B396BD0-547F-41B0-842F-0D4877CC5967}"/>
              </a:ext>
            </a:extLst>
          </p:cNvPr>
          <p:cNvSpPr txBox="1"/>
          <p:nvPr/>
        </p:nvSpPr>
        <p:spPr>
          <a:xfrm>
            <a:off x="1131732" y="5553478"/>
            <a:ext cx="449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Taking Action.</a:t>
            </a:r>
            <a:endParaRPr kumimoji="1" lang="en-US" altLang="ja-JP" sz="2800" dirty="0"/>
          </a:p>
        </p:txBody>
      </p:sp>
      <p:sp>
        <p:nvSpPr>
          <p:cNvPr id="39" name="タイトル 1">
            <a:extLst>
              <a:ext uri="{FF2B5EF4-FFF2-40B4-BE49-F238E27FC236}">
                <a16:creationId xmlns:a16="http://schemas.microsoft.com/office/drawing/2014/main" id="{1C0535FC-58FD-40B0-9D7C-858118BE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6" y="106765"/>
            <a:ext cx="10467737" cy="830586"/>
          </a:xfrm>
        </p:spPr>
        <p:txBody>
          <a:bodyPr/>
          <a:lstStyle/>
          <a:p>
            <a:r>
              <a:rPr lang="en-US" altLang="ja-JP" dirty="0"/>
              <a:t>Keep Turning circle</a:t>
            </a:r>
            <a:endParaRPr kumimoji="1" lang="ja-JP" altLang="en-US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76A79339-58C1-4869-8112-C492D42529B6}"/>
              </a:ext>
            </a:extLst>
          </p:cNvPr>
          <p:cNvSpPr/>
          <p:nvPr/>
        </p:nvSpPr>
        <p:spPr>
          <a:xfrm>
            <a:off x="639763" y="1782557"/>
            <a:ext cx="445466" cy="44546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BED94D19-DEC9-431C-8186-10C1E7F89B86}"/>
              </a:ext>
            </a:extLst>
          </p:cNvPr>
          <p:cNvSpPr/>
          <p:nvPr/>
        </p:nvSpPr>
        <p:spPr>
          <a:xfrm>
            <a:off x="7585034" y="1782557"/>
            <a:ext cx="445466" cy="44546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2</a:t>
            </a:r>
            <a:endParaRPr kumimoji="1" lang="ja-JP" altLang="en-US" b="1" dirty="0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F273DA82-D90C-403D-8C1B-98DD3CEDC694}"/>
              </a:ext>
            </a:extLst>
          </p:cNvPr>
          <p:cNvSpPr/>
          <p:nvPr/>
        </p:nvSpPr>
        <p:spPr>
          <a:xfrm>
            <a:off x="8423315" y="6019005"/>
            <a:ext cx="445466" cy="44546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3</a:t>
            </a:r>
            <a:endParaRPr kumimoji="1" lang="ja-JP" altLang="en-US" b="1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5631DC24-8E4B-4BB3-B94A-2BE0AE68A21E}"/>
              </a:ext>
            </a:extLst>
          </p:cNvPr>
          <p:cNvSpPr/>
          <p:nvPr/>
        </p:nvSpPr>
        <p:spPr>
          <a:xfrm>
            <a:off x="639763" y="5592355"/>
            <a:ext cx="445466" cy="44546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4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95958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D3DFAEE2-AD78-4C29-A6E9-00E376A43ED3}"/>
              </a:ext>
            </a:extLst>
          </p:cNvPr>
          <p:cNvSpPr/>
          <p:nvPr/>
        </p:nvSpPr>
        <p:spPr>
          <a:xfrm rot="16200000">
            <a:off x="1873679" y="4602737"/>
            <a:ext cx="7628663" cy="1390071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8394364-D08B-42F6-8722-EC8480D3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Training Shop Manager with </a:t>
            </a:r>
            <a:r>
              <a:rPr kumimoji="1" lang="en-US" altLang="ja-JP" dirty="0" err="1"/>
              <a:t>eNPS</a:t>
            </a:r>
            <a:r>
              <a:rPr kumimoji="1" lang="en-US" altLang="ja-JP" dirty="0"/>
              <a:t> data.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EF04A99-D685-402B-8A9D-631BC218F2A7}"/>
              </a:ext>
            </a:extLst>
          </p:cNvPr>
          <p:cNvSpPr/>
          <p:nvPr/>
        </p:nvSpPr>
        <p:spPr>
          <a:xfrm>
            <a:off x="6400800" y="1489024"/>
            <a:ext cx="5761037" cy="523220"/>
          </a:xfrm>
          <a:prstGeom prst="rect">
            <a:avLst/>
          </a:prstGeom>
          <a:solidFill>
            <a:srgbClr val="191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/>
              <a:t>He got analyzed data.</a:t>
            </a:r>
            <a:endParaRPr kumimoji="1" lang="ja-JP" altLang="en-US" b="1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AC43FBE-AF99-4824-8284-B2DB8C47775F}"/>
              </a:ext>
            </a:extLst>
          </p:cNvPr>
          <p:cNvSpPr/>
          <p:nvPr/>
        </p:nvSpPr>
        <p:spPr>
          <a:xfrm>
            <a:off x="6400801" y="4464122"/>
            <a:ext cx="5761037" cy="523220"/>
          </a:xfrm>
          <a:prstGeom prst="rect">
            <a:avLst/>
          </a:prstGeom>
          <a:solidFill>
            <a:srgbClr val="191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/>
              <a:t>Making action plan.</a:t>
            </a:r>
            <a:endParaRPr kumimoji="1" lang="ja-JP" altLang="en-US" b="1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5941E8A-F94A-42BF-B72E-FFD2F961CD20}"/>
              </a:ext>
            </a:extLst>
          </p:cNvPr>
          <p:cNvSpPr/>
          <p:nvPr/>
        </p:nvSpPr>
        <p:spPr>
          <a:xfrm>
            <a:off x="6409680" y="7254716"/>
            <a:ext cx="5761037" cy="523220"/>
          </a:xfrm>
          <a:prstGeom prst="rect">
            <a:avLst/>
          </a:prstGeom>
          <a:solidFill>
            <a:srgbClr val="191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/>
              <a:t>He shared </a:t>
            </a:r>
            <a:r>
              <a:rPr kumimoji="1" lang="en-US" altLang="ja-JP" b="1" dirty="0" err="1"/>
              <a:t>informtion</a:t>
            </a:r>
            <a:r>
              <a:rPr kumimoji="1" lang="en-US" altLang="ja-JP" b="1" dirty="0"/>
              <a:t> for other members.</a:t>
            </a:r>
            <a:endParaRPr kumimoji="1" lang="ja-JP" altLang="en-US" b="1" dirty="0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4E637C9C-29E2-4B92-ABFF-38C34B7738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2944" y="2233675"/>
            <a:ext cx="4184799" cy="18404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52C50CB-E8AE-47A7-824D-F8FC95008536}"/>
              </a:ext>
            </a:extLst>
          </p:cNvPr>
          <p:cNvSpPr txBox="1"/>
          <p:nvPr/>
        </p:nvSpPr>
        <p:spPr>
          <a:xfrm>
            <a:off x="6383047" y="7920925"/>
            <a:ext cx="576103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dirty="0"/>
              <a:t>He shared organization problem with every members.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dirty="0"/>
              <a:t>Then, each employee take actions by themselves.</a:t>
            </a:r>
            <a:endParaRPr kumimoji="1" lang="ja-JP" altLang="en-US" dirty="0"/>
          </a:p>
        </p:txBody>
      </p:sp>
      <p:pic>
        <p:nvPicPr>
          <p:cNvPr id="1026" name="Picture 2" descr="https://www.emotion-tech.co.jp/wp-content/uploads/2019/02/monogatari-kojima.jpg">
            <a:extLst>
              <a:ext uri="{FF2B5EF4-FFF2-40B4-BE49-F238E27FC236}">
                <a16:creationId xmlns:a16="http://schemas.microsoft.com/office/drawing/2014/main" id="{238485BF-616D-4576-9CCE-181E4D475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763" y="1483440"/>
            <a:ext cx="3914482" cy="380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4BF883B-11FB-4033-90F8-7FA7328568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052" y="4108778"/>
            <a:ext cx="4818341" cy="280275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8699D62-A598-4046-BC02-3FA012B1E8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503" y="6581810"/>
            <a:ext cx="3532742" cy="2539965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BDBE57E-33C3-414A-9772-2509057B0673}"/>
              </a:ext>
            </a:extLst>
          </p:cNvPr>
          <p:cNvSpPr/>
          <p:nvPr/>
        </p:nvSpPr>
        <p:spPr>
          <a:xfrm>
            <a:off x="-201168" y="1483441"/>
            <a:ext cx="123721" cy="7638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C208E3EE-FA1A-4A9C-B514-E3052CE29F3E}"/>
              </a:ext>
            </a:extLst>
          </p:cNvPr>
          <p:cNvSpPr/>
          <p:nvPr/>
        </p:nvSpPr>
        <p:spPr>
          <a:xfrm>
            <a:off x="8732520" y="2116310"/>
            <a:ext cx="3429317" cy="1251751"/>
          </a:xfrm>
          <a:prstGeom prst="wedgeRectCallout">
            <a:avLst>
              <a:gd name="adj1" fmla="val -65807"/>
              <a:gd name="adj2" fmla="val 34131"/>
            </a:avLst>
          </a:prstGeom>
          <a:solidFill>
            <a:srgbClr val="78A5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/>
              <a:t>Some employee said they can’t feel their growth.</a:t>
            </a:r>
            <a:endParaRPr lang="ja-JP" altLang="en-US" sz="2400" b="1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61C8A3FC-6ACB-47C9-996C-51D1623F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675" y="5341537"/>
            <a:ext cx="1558984" cy="155898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A0813D54-52C2-4401-9A0F-2719ABCD1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5352551"/>
            <a:ext cx="1558984" cy="1558984"/>
          </a:xfrm>
          <a:prstGeom prst="rect">
            <a:avLst/>
          </a:prstGeom>
        </p:spPr>
      </p:pic>
      <p:sp>
        <p:nvSpPr>
          <p:cNvPr id="24" name="吹き出し: 四角形 23">
            <a:extLst>
              <a:ext uri="{FF2B5EF4-FFF2-40B4-BE49-F238E27FC236}">
                <a16:creationId xmlns:a16="http://schemas.microsoft.com/office/drawing/2014/main" id="{DCF97B5D-4A3B-4A30-9D5F-3B8B5E9BF9BC}"/>
              </a:ext>
            </a:extLst>
          </p:cNvPr>
          <p:cNvSpPr/>
          <p:nvPr/>
        </p:nvSpPr>
        <p:spPr>
          <a:xfrm>
            <a:off x="8732520" y="5064322"/>
            <a:ext cx="3319272" cy="1720526"/>
          </a:xfrm>
          <a:prstGeom prst="wedgeRectCallout">
            <a:avLst>
              <a:gd name="adj1" fmla="val -59695"/>
              <a:gd name="adj2" fmla="val 37677"/>
            </a:avLst>
          </a:prstGeom>
          <a:solidFill>
            <a:srgbClr val="78A5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b="1" dirty="0"/>
              <a:t>He set goal for each new employees.</a:t>
            </a:r>
          </a:p>
          <a:p>
            <a:r>
              <a:rPr lang="en-US" altLang="ja-JP" b="1" dirty="0"/>
              <a:t>Ex) 1</a:t>
            </a:r>
            <a:r>
              <a:rPr lang="en-US" altLang="ja-JP" b="1" baseline="30000" dirty="0"/>
              <a:t>st</a:t>
            </a:r>
            <a:r>
              <a:rPr lang="en-US" altLang="ja-JP" b="1" dirty="0"/>
              <a:t> month, 2</a:t>
            </a:r>
            <a:r>
              <a:rPr lang="en-US" altLang="ja-JP" b="1" baseline="30000" dirty="0"/>
              <a:t>nd</a:t>
            </a:r>
            <a:r>
              <a:rPr lang="en-US" altLang="ja-JP" b="1" dirty="0"/>
              <a:t> month, 3</a:t>
            </a:r>
            <a:r>
              <a:rPr lang="en-US" altLang="ja-JP" b="1" baseline="30000" dirty="0"/>
              <a:t>rd</a:t>
            </a:r>
            <a:r>
              <a:rPr lang="en-US" altLang="ja-JP" b="1" dirty="0"/>
              <a:t> month.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5171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AE154B-A44B-449D-9000-2750EBCA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Keep turning the circle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D7B51A9-FA95-447E-B2D1-24249664DB29}"/>
              </a:ext>
            </a:extLst>
          </p:cNvPr>
          <p:cNvGrpSpPr/>
          <p:nvPr/>
        </p:nvGrpSpPr>
        <p:grpSpPr>
          <a:xfrm>
            <a:off x="2528784" y="1414545"/>
            <a:ext cx="7747980" cy="7707229"/>
            <a:chOff x="4804602" y="3679897"/>
            <a:chExt cx="3194832" cy="3178029"/>
          </a:xfrm>
          <a:solidFill>
            <a:schemeClr val="bg1">
              <a:lumMod val="95000"/>
            </a:schemeClr>
          </a:solidFill>
        </p:grpSpPr>
        <p:sp>
          <p:nvSpPr>
            <p:cNvPr id="4" name="フリーフォーム: 図形 3">
              <a:extLst>
                <a:ext uri="{FF2B5EF4-FFF2-40B4-BE49-F238E27FC236}">
                  <a16:creationId xmlns:a16="http://schemas.microsoft.com/office/drawing/2014/main" id="{E4D46F69-1D26-42E7-929B-B2718935013D}"/>
                </a:ext>
              </a:extLst>
            </p:cNvPr>
            <p:cNvSpPr/>
            <p:nvPr/>
          </p:nvSpPr>
          <p:spPr>
            <a:xfrm>
              <a:off x="4930992" y="3679897"/>
              <a:ext cx="3068442" cy="3068442"/>
            </a:xfrm>
            <a:custGeom>
              <a:avLst/>
              <a:gdLst>
                <a:gd name="connsiteX0" fmla="*/ 1534221 w 3068442"/>
                <a:gd name="connsiteY0" fmla="*/ 0 h 3068442"/>
                <a:gd name="connsiteX1" fmla="*/ 2862895 w 3068442"/>
                <a:gd name="connsiteY1" fmla="*/ 767110 h 3068442"/>
                <a:gd name="connsiteX2" fmla="*/ 2862895 w 3068442"/>
                <a:gd name="connsiteY2" fmla="*/ 2301331 h 3068442"/>
                <a:gd name="connsiteX3" fmla="*/ 1534221 w 3068442"/>
                <a:gd name="connsiteY3" fmla="*/ 1534221 h 3068442"/>
                <a:gd name="connsiteX4" fmla="*/ 1534221 w 3068442"/>
                <a:gd name="connsiteY4" fmla="*/ 0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1534221" y="0"/>
                  </a:moveTo>
                  <a:cubicBezTo>
                    <a:pt x="2082345" y="0"/>
                    <a:pt x="2588833" y="292421"/>
                    <a:pt x="2862895" y="767110"/>
                  </a:cubicBezTo>
                  <a:cubicBezTo>
                    <a:pt x="3136957" y="1241800"/>
                    <a:pt x="3136957" y="1826641"/>
                    <a:pt x="2862895" y="2301331"/>
                  </a:cubicBezTo>
                  <a:lnTo>
                    <a:pt x="1534221" y="1534221"/>
                  </a:lnTo>
                  <a:lnTo>
                    <a:pt x="1534221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8733" tIns="671807" rIns="377017" bIns="15265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1700" kern="1200"/>
            </a:p>
          </p:txBody>
        </p:sp>
        <p:sp>
          <p:nvSpPr>
            <p:cNvPr id="5" name="フリーフォーム: 図形 4">
              <a:extLst>
                <a:ext uri="{FF2B5EF4-FFF2-40B4-BE49-F238E27FC236}">
                  <a16:creationId xmlns:a16="http://schemas.microsoft.com/office/drawing/2014/main" id="{A6BCF1F7-CDE8-4A68-AD63-D0A494691C0F}"/>
                </a:ext>
              </a:extLst>
            </p:cNvPr>
            <p:cNvSpPr/>
            <p:nvPr/>
          </p:nvSpPr>
          <p:spPr>
            <a:xfrm>
              <a:off x="4867797" y="3789484"/>
              <a:ext cx="3068442" cy="3068442"/>
            </a:xfrm>
            <a:custGeom>
              <a:avLst/>
              <a:gdLst>
                <a:gd name="connsiteX0" fmla="*/ 2862895 w 3068442"/>
                <a:gd name="connsiteY0" fmla="*/ 2301332 h 3068442"/>
                <a:gd name="connsiteX1" fmla="*/ 1534221 w 3068442"/>
                <a:gd name="connsiteY1" fmla="*/ 3068443 h 3068442"/>
                <a:gd name="connsiteX2" fmla="*/ 205547 w 3068442"/>
                <a:gd name="connsiteY2" fmla="*/ 2301333 h 3068442"/>
                <a:gd name="connsiteX3" fmla="*/ 1534221 w 3068442"/>
                <a:gd name="connsiteY3" fmla="*/ 1534221 h 3068442"/>
                <a:gd name="connsiteX4" fmla="*/ 2862895 w 3068442"/>
                <a:gd name="connsiteY4" fmla="*/ 2301332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2862895" y="2301332"/>
                  </a:moveTo>
                  <a:cubicBezTo>
                    <a:pt x="2588833" y="2776022"/>
                    <a:pt x="2082345" y="3068443"/>
                    <a:pt x="1534221" y="3068443"/>
                  </a:cubicBezTo>
                  <a:cubicBezTo>
                    <a:pt x="986097" y="3068443"/>
                    <a:pt x="479609" y="2776022"/>
                    <a:pt x="205547" y="2301333"/>
                  </a:cubicBezTo>
                  <a:lnTo>
                    <a:pt x="1534221" y="1534221"/>
                  </a:lnTo>
                  <a:lnTo>
                    <a:pt x="2862895" y="230133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3602" tIns="2023855" rIns="727072" bIns="306988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600" kern="1200"/>
            </a:p>
          </p:txBody>
        </p:sp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D8A86BCA-4D65-4999-B11B-C84AA249E96E}"/>
                </a:ext>
              </a:extLst>
            </p:cNvPr>
            <p:cNvSpPr/>
            <p:nvPr/>
          </p:nvSpPr>
          <p:spPr>
            <a:xfrm>
              <a:off x="4804602" y="3679897"/>
              <a:ext cx="3068442" cy="3068442"/>
            </a:xfrm>
            <a:custGeom>
              <a:avLst/>
              <a:gdLst>
                <a:gd name="connsiteX0" fmla="*/ 205547 w 3068442"/>
                <a:gd name="connsiteY0" fmla="*/ 2301332 h 3068442"/>
                <a:gd name="connsiteX1" fmla="*/ 205547 w 3068442"/>
                <a:gd name="connsiteY1" fmla="*/ 767111 h 3068442"/>
                <a:gd name="connsiteX2" fmla="*/ 1534221 w 3068442"/>
                <a:gd name="connsiteY2" fmla="*/ 0 h 3068442"/>
                <a:gd name="connsiteX3" fmla="*/ 1534221 w 3068442"/>
                <a:gd name="connsiteY3" fmla="*/ 1534221 h 3068442"/>
                <a:gd name="connsiteX4" fmla="*/ 205547 w 3068442"/>
                <a:gd name="connsiteY4" fmla="*/ 2301332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205547" y="2301332"/>
                  </a:moveTo>
                  <a:cubicBezTo>
                    <a:pt x="-68515" y="1826642"/>
                    <a:pt x="-68515" y="1241801"/>
                    <a:pt x="205547" y="767111"/>
                  </a:cubicBezTo>
                  <a:cubicBezTo>
                    <a:pt x="479609" y="292421"/>
                    <a:pt x="986097" y="0"/>
                    <a:pt x="1534221" y="0"/>
                  </a:cubicBezTo>
                  <a:lnTo>
                    <a:pt x="1534221" y="1534221"/>
                  </a:lnTo>
                  <a:lnTo>
                    <a:pt x="205547" y="230133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7018" tIns="671807" rIns="1638732" bIns="15265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1700" kern="1200"/>
            </a:p>
          </p:txBody>
        </p:sp>
      </p:grpSp>
      <p:sp>
        <p:nvSpPr>
          <p:cNvPr id="7" name="部分円 6">
            <a:extLst>
              <a:ext uri="{FF2B5EF4-FFF2-40B4-BE49-F238E27FC236}">
                <a16:creationId xmlns:a16="http://schemas.microsoft.com/office/drawing/2014/main" id="{DE7F2A14-9B17-461D-B5F4-5F442B9C4625}"/>
              </a:ext>
            </a:extLst>
          </p:cNvPr>
          <p:cNvSpPr/>
          <p:nvPr/>
        </p:nvSpPr>
        <p:spPr>
          <a:xfrm>
            <a:off x="4950090" y="3835021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021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部分円 7">
            <a:extLst>
              <a:ext uri="{FF2B5EF4-FFF2-40B4-BE49-F238E27FC236}">
                <a16:creationId xmlns:a16="http://schemas.microsoft.com/office/drawing/2014/main" id="{D8145BEE-639D-4817-9D85-44F4E63CC28B}"/>
              </a:ext>
            </a:extLst>
          </p:cNvPr>
          <p:cNvSpPr/>
          <p:nvPr/>
        </p:nvSpPr>
        <p:spPr>
          <a:xfrm rot="7116955">
            <a:off x="4967246" y="3835020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部分円 8">
            <a:extLst>
              <a:ext uri="{FF2B5EF4-FFF2-40B4-BE49-F238E27FC236}">
                <a16:creationId xmlns:a16="http://schemas.microsoft.com/office/drawing/2014/main" id="{EDDD3041-92F6-4250-8E26-056C6237F385}"/>
              </a:ext>
            </a:extLst>
          </p:cNvPr>
          <p:cNvSpPr/>
          <p:nvPr/>
        </p:nvSpPr>
        <p:spPr>
          <a:xfrm rot="14367263">
            <a:off x="4969004" y="3856369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56B6116-2010-4320-B5B3-F5A717687995}"/>
              </a:ext>
            </a:extLst>
          </p:cNvPr>
          <p:cNvSpPr/>
          <p:nvPr/>
        </p:nvSpPr>
        <p:spPr>
          <a:xfrm>
            <a:off x="6214616" y="1481725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D43E8D4-C94A-41BB-98AB-F07366573A58}"/>
              </a:ext>
            </a:extLst>
          </p:cNvPr>
          <p:cNvSpPr/>
          <p:nvPr/>
        </p:nvSpPr>
        <p:spPr>
          <a:xfrm rot="3573970">
            <a:off x="4565600" y="4308177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1E8BFDC-7AC1-45F7-8683-40F52610FDB5}"/>
              </a:ext>
            </a:extLst>
          </p:cNvPr>
          <p:cNvSpPr/>
          <p:nvPr/>
        </p:nvSpPr>
        <p:spPr>
          <a:xfrm rot="18009127" flipH="1">
            <a:off x="7803530" y="4254089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9CC175FD-718C-4B4F-87EB-2BC76C141CF4}"/>
              </a:ext>
            </a:extLst>
          </p:cNvPr>
          <p:cNvSpPr/>
          <p:nvPr/>
        </p:nvSpPr>
        <p:spPr>
          <a:xfrm>
            <a:off x="6101959" y="4053056"/>
            <a:ext cx="460071" cy="879373"/>
          </a:xfrm>
          <a:prstGeom prst="rightArrow">
            <a:avLst/>
          </a:prstGeom>
          <a:solidFill>
            <a:srgbClr val="021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A387AC85-DBF8-45A7-A724-391FE240844B}"/>
              </a:ext>
            </a:extLst>
          </p:cNvPr>
          <p:cNvSpPr/>
          <p:nvPr/>
        </p:nvSpPr>
        <p:spPr>
          <a:xfrm rot="7481516">
            <a:off x="6773628" y="5108757"/>
            <a:ext cx="460071" cy="879373"/>
          </a:xfrm>
          <a:prstGeom prst="rightArrow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CE2C9BCE-383E-4FB4-8FD9-482ECE482292}"/>
              </a:ext>
            </a:extLst>
          </p:cNvPr>
          <p:cNvSpPr/>
          <p:nvPr/>
        </p:nvSpPr>
        <p:spPr>
          <a:xfrm rot="14261626">
            <a:off x="5590267" y="5216134"/>
            <a:ext cx="460071" cy="879373"/>
          </a:xfrm>
          <a:prstGeom prst="rightArrow">
            <a:avLst/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矢印: 環状 38">
            <a:extLst>
              <a:ext uri="{FF2B5EF4-FFF2-40B4-BE49-F238E27FC236}">
                <a16:creationId xmlns:a16="http://schemas.microsoft.com/office/drawing/2014/main" id="{75E94EA1-36C4-49A1-8EF3-5B87728B54B3}"/>
              </a:ext>
            </a:extLst>
          </p:cNvPr>
          <p:cNvSpPr/>
          <p:nvPr/>
        </p:nvSpPr>
        <p:spPr>
          <a:xfrm rot="21277277">
            <a:off x="4871010" y="1789938"/>
            <a:ext cx="2996511" cy="2939357"/>
          </a:xfrm>
          <a:prstGeom prst="circularArrow">
            <a:avLst>
              <a:gd name="adj1" fmla="val 14873"/>
              <a:gd name="adj2" fmla="val 1142319"/>
              <a:gd name="adj3" fmla="val 20467023"/>
              <a:gd name="adj4" fmla="val 11944730"/>
              <a:gd name="adj5" fmla="val 12500"/>
            </a:avLst>
          </a:prstGeom>
          <a:gradFill flip="none" rotWithShape="1">
            <a:gsLst>
              <a:gs pos="0">
                <a:srgbClr val="0B1999"/>
              </a:gs>
              <a:gs pos="100000">
                <a:srgbClr val="9C27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矢印: 環状 39">
            <a:extLst>
              <a:ext uri="{FF2B5EF4-FFF2-40B4-BE49-F238E27FC236}">
                <a16:creationId xmlns:a16="http://schemas.microsoft.com/office/drawing/2014/main" id="{09EE5115-BA4B-465B-B6C2-12FAE0702321}"/>
              </a:ext>
            </a:extLst>
          </p:cNvPr>
          <p:cNvSpPr/>
          <p:nvPr/>
        </p:nvSpPr>
        <p:spPr>
          <a:xfrm rot="6798515">
            <a:off x="6713367" y="4648122"/>
            <a:ext cx="2996511" cy="2939357"/>
          </a:xfrm>
          <a:prstGeom prst="circularArrow">
            <a:avLst>
              <a:gd name="adj1" fmla="val 14873"/>
              <a:gd name="adj2" fmla="val 1142319"/>
              <a:gd name="adj3" fmla="val 20467023"/>
              <a:gd name="adj4" fmla="val 11944730"/>
              <a:gd name="adj5" fmla="val 12500"/>
            </a:avLst>
          </a:prstGeom>
          <a:gradFill flip="none" rotWithShape="1">
            <a:gsLst>
              <a:gs pos="0">
                <a:srgbClr val="9C27B0"/>
              </a:gs>
              <a:gs pos="100000">
                <a:srgbClr val="F57C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矢印: 環状 56">
            <a:extLst>
              <a:ext uri="{FF2B5EF4-FFF2-40B4-BE49-F238E27FC236}">
                <a16:creationId xmlns:a16="http://schemas.microsoft.com/office/drawing/2014/main" id="{EC8E7C91-1771-4069-B63D-6DF8716DC772}"/>
              </a:ext>
            </a:extLst>
          </p:cNvPr>
          <p:cNvSpPr/>
          <p:nvPr/>
        </p:nvSpPr>
        <p:spPr>
          <a:xfrm rot="13947314">
            <a:off x="3396756" y="4700930"/>
            <a:ext cx="2996511" cy="2939357"/>
          </a:xfrm>
          <a:prstGeom prst="circularArrow">
            <a:avLst>
              <a:gd name="adj1" fmla="val 14873"/>
              <a:gd name="adj2" fmla="val 1142319"/>
              <a:gd name="adj3" fmla="val 20467023"/>
              <a:gd name="adj4" fmla="val 11944730"/>
              <a:gd name="adj5" fmla="val 12500"/>
            </a:avLst>
          </a:prstGeom>
          <a:gradFill flip="none" rotWithShape="1">
            <a:gsLst>
              <a:gs pos="0">
                <a:srgbClr val="F57C00"/>
              </a:gs>
              <a:gs pos="100000">
                <a:srgbClr val="0B19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68FFEFF-68A9-4706-B27D-1621DF6BF6A1}"/>
              </a:ext>
            </a:extLst>
          </p:cNvPr>
          <p:cNvSpPr/>
          <p:nvPr/>
        </p:nvSpPr>
        <p:spPr>
          <a:xfrm>
            <a:off x="7600355" y="3541676"/>
            <a:ext cx="2510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4800" b="1" dirty="0">
                <a:solidFill>
                  <a:srgbClr val="9C27B0"/>
                </a:solidFill>
              </a:rPr>
              <a:t>Analyze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5EE8467-98F2-49F6-AD9C-F39460589BC1}"/>
              </a:ext>
            </a:extLst>
          </p:cNvPr>
          <p:cNvSpPr/>
          <p:nvPr/>
        </p:nvSpPr>
        <p:spPr>
          <a:xfrm>
            <a:off x="5362456" y="6849515"/>
            <a:ext cx="21019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800" b="1" dirty="0">
                <a:solidFill>
                  <a:srgbClr val="F57C00"/>
                </a:solidFill>
              </a:rPr>
              <a:t>Take</a:t>
            </a:r>
          </a:p>
          <a:p>
            <a:pPr algn="ctr"/>
            <a:r>
              <a:rPr lang="en-US" altLang="ja-JP" sz="4800" b="1" dirty="0">
                <a:solidFill>
                  <a:srgbClr val="F57C00"/>
                </a:solidFill>
              </a:rPr>
              <a:t>Action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997A1D4-55AD-4E79-8FDA-93D4EB1BB17C}"/>
              </a:ext>
            </a:extLst>
          </p:cNvPr>
          <p:cNvSpPr/>
          <p:nvPr/>
        </p:nvSpPr>
        <p:spPr>
          <a:xfrm>
            <a:off x="2622672" y="3551516"/>
            <a:ext cx="28055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dirty="0">
                <a:solidFill>
                  <a:srgbClr val="021C8B"/>
                </a:solidFill>
              </a:rPr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4206338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16" y="3400303"/>
            <a:ext cx="5074226" cy="5074226"/>
          </a:xfrm>
          <a:prstGeom prst="rect">
            <a:avLst/>
          </a:prstGeom>
        </p:spPr>
      </p:pic>
      <p:sp>
        <p:nvSpPr>
          <p:cNvPr id="12" name="コンテンツ プレースホルダー 1">
            <a:extLst>
              <a:ext uri="{FF2B5EF4-FFF2-40B4-BE49-F238E27FC236}">
                <a16:creationId xmlns:a16="http://schemas.microsoft.com/office/drawing/2014/main" id="{3A16FCE6-CD4E-41ED-B8FA-EA63CBCA1243}"/>
              </a:ext>
            </a:extLst>
          </p:cNvPr>
          <p:cNvSpPr txBox="1">
            <a:spLocks/>
          </p:cNvSpPr>
          <p:nvPr/>
        </p:nvSpPr>
        <p:spPr>
          <a:xfrm>
            <a:off x="640800" y="892501"/>
            <a:ext cx="11519999" cy="106843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2400" b="1">
                <a:solidFill>
                  <a:srgbClr val="002060"/>
                </a:solidFill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9pPr>
          </a:lstStyle>
          <a:p>
            <a:pPr algn="ctr">
              <a:lnSpc>
                <a:spcPct val="110000"/>
              </a:lnSpc>
            </a:pPr>
            <a:r>
              <a:rPr lang="en-US" altLang="ja-JP" sz="6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Thank you for listening!</a:t>
            </a:r>
            <a:endParaRPr lang="en-US" altLang="ja-JP" sz="11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5314CD5-69C4-45CC-A301-6FECC2531E23}"/>
              </a:ext>
            </a:extLst>
          </p:cNvPr>
          <p:cNvSpPr/>
          <p:nvPr/>
        </p:nvSpPr>
        <p:spPr>
          <a:xfrm>
            <a:off x="5664020" y="3130818"/>
            <a:ext cx="6400800" cy="49991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Contact information</a:t>
            </a:r>
          </a:p>
          <a:p>
            <a:pPr>
              <a:lnSpc>
                <a:spcPct val="150000"/>
              </a:lnSpc>
            </a:pP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 Tech Inc.</a:t>
            </a:r>
          </a:p>
          <a:p>
            <a:pPr>
              <a:lnSpc>
                <a:spcPct val="150000"/>
              </a:lnSpc>
            </a:pP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Marketing Department</a:t>
            </a:r>
          </a:p>
          <a:p>
            <a:pPr>
              <a:lnSpc>
                <a:spcPct val="150000"/>
              </a:lnSpc>
            </a:pP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Hayato Sudo</a:t>
            </a:r>
          </a:p>
          <a:p>
            <a:pPr>
              <a:lnSpc>
                <a:spcPct val="150000"/>
              </a:lnSpc>
            </a:pP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h.sudo@emotion-tech.co.jp</a:t>
            </a:r>
          </a:p>
          <a:p>
            <a:pPr>
              <a:lnSpc>
                <a:spcPct val="150000"/>
              </a:lnSpc>
            </a:pP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03-6869-6865 /</a:t>
            </a:r>
          </a:p>
        </p:txBody>
      </p:sp>
    </p:spTree>
    <p:extLst>
      <p:ext uri="{BB962C8B-B14F-4D97-AF65-F5344CB8AC3E}">
        <p14:creationId xmlns:p14="http://schemas.microsoft.com/office/powerpoint/2010/main" val="11511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Concept of Analytics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9762" y="1211283"/>
            <a:ext cx="7339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CASE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: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the factor have strong impact to NPS</a:t>
            </a:r>
            <a:endParaRPr kumimoji="1" lang="ja-JP" altLang="en-US" sz="24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9761" y="5375064"/>
            <a:ext cx="718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CASE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: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the factor have week impact to NPS</a:t>
            </a:r>
            <a:endParaRPr lang="ja-JP" altLang="en-US" sz="24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97" y="3510767"/>
            <a:ext cx="879464" cy="879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97" y="1965346"/>
            <a:ext cx="879464" cy="8794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33" y="6046767"/>
            <a:ext cx="947428" cy="94742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71" y="7474900"/>
            <a:ext cx="872552" cy="87255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409559" y="1859914"/>
            <a:ext cx="328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Q1.NPS</a:t>
            </a:r>
            <a:endParaRPr kumimoji="1" lang="en-US" altLang="ja-JP" sz="1600" b="1" dirty="0"/>
          </a:p>
          <a:p>
            <a:r>
              <a:rPr kumimoji="1" lang="en-US" altLang="ja-JP" sz="2000" dirty="0"/>
              <a:t>How likely would you recommend?</a:t>
            </a:r>
            <a:endParaRPr kumimoji="1" lang="ja-JP" altLang="en-US" sz="2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06615" y="483659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737126" y="483659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116453" y="1859914"/>
            <a:ext cx="347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Q2-1.</a:t>
            </a:r>
          </a:p>
          <a:p>
            <a:r>
              <a:rPr lang="en-US" altLang="ja-JP" sz="2000" dirty="0"/>
              <a:t>Choose the description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116453" y="3405335"/>
            <a:ext cx="347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Q2-1.</a:t>
            </a:r>
          </a:p>
          <a:p>
            <a:r>
              <a:rPr lang="en-US" altLang="ja-JP" sz="2000" dirty="0"/>
              <a:t>Choose the description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5129161" y="2701972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Response to inquiries</a:t>
            </a:r>
            <a:endParaRPr lang="ja-JP" altLang="en-US" sz="18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129161" y="4243729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Response to inquiries</a:t>
            </a:r>
            <a:endParaRPr lang="ja-JP" altLang="en-US" sz="18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乗算記号 28"/>
          <p:cNvSpPr/>
          <p:nvPr/>
        </p:nvSpPr>
        <p:spPr>
          <a:xfrm>
            <a:off x="4710359" y="2137628"/>
            <a:ext cx="485632" cy="485632"/>
          </a:xfrm>
          <a:prstGeom prst="mathMultiply">
            <a:avLst>
              <a:gd name="adj1" fmla="val 100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乗算記号 37"/>
          <p:cNvSpPr/>
          <p:nvPr/>
        </p:nvSpPr>
        <p:spPr>
          <a:xfrm>
            <a:off x="4710359" y="3692615"/>
            <a:ext cx="485632" cy="485632"/>
          </a:xfrm>
          <a:prstGeom prst="mathMultiply">
            <a:avLst>
              <a:gd name="adj1" fmla="val 100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吹き出し 32"/>
          <p:cNvSpPr/>
          <p:nvPr/>
        </p:nvSpPr>
        <p:spPr>
          <a:xfrm>
            <a:off x="7824044" y="2524669"/>
            <a:ext cx="1627529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b="1" dirty="0"/>
              <a:t>Very good</a:t>
            </a:r>
            <a:endParaRPr lang="ja-JP" altLang="en-US" sz="1800" b="1" dirty="0"/>
          </a:p>
        </p:txBody>
      </p:sp>
      <p:sp>
        <p:nvSpPr>
          <p:cNvPr id="40" name="角丸四角形吹き出し 39"/>
          <p:cNvSpPr/>
          <p:nvPr/>
        </p:nvSpPr>
        <p:spPr>
          <a:xfrm>
            <a:off x="7824043" y="4103918"/>
            <a:ext cx="1627529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b="1" dirty="0"/>
              <a:t>Too bad</a:t>
            </a:r>
            <a:endParaRPr lang="ja-JP" altLang="en-US" sz="1800" b="1" dirty="0"/>
          </a:p>
        </p:txBody>
      </p:sp>
      <p:sp>
        <p:nvSpPr>
          <p:cNvPr id="34" name="二等辺三角形 33"/>
          <p:cNvSpPr/>
          <p:nvPr/>
        </p:nvSpPr>
        <p:spPr>
          <a:xfrm rot="5400000">
            <a:off x="9000162" y="3227420"/>
            <a:ext cx="1413164" cy="19032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9658112" y="2793826"/>
            <a:ext cx="297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b="1" dirty="0"/>
              <a:t>The impact of “response” is </a:t>
            </a:r>
            <a:endParaRPr kumimoji="1" lang="ja-JP" altLang="en-US" sz="1800" b="1" dirty="0"/>
          </a:p>
        </p:txBody>
      </p:sp>
      <p:sp>
        <p:nvSpPr>
          <p:cNvPr id="39" name="角丸四角形 38"/>
          <p:cNvSpPr/>
          <p:nvPr/>
        </p:nvSpPr>
        <p:spPr>
          <a:xfrm>
            <a:off x="10249767" y="3440157"/>
            <a:ext cx="1793174" cy="462586"/>
          </a:xfrm>
          <a:prstGeom prst="roundRect">
            <a:avLst/>
          </a:prstGeom>
          <a:solidFill>
            <a:srgbClr val="309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High</a:t>
            </a:r>
            <a:endParaRPr kumimoji="1" lang="ja-JP" altLang="en-US" b="1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8309691" y="483659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409559" y="5993375"/>
            <a:ext cx="328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Q1.NPS</a:t>
            </a:r>
            <a:endParaRPr lang="en-US" altLang="ja-JP" sz="1600" b="1" dirty="0"/>
          </a:p>
          <a:p>
            <a:r>
              <a:rPr lang="en-US" altLang="ja-JP" sz="2000" dirty="0"/>
              <a:t>How likely would you recommend?</a:t>
            </a:r>
            <a:endParaRPr lang="ja-JP" altLang="en-US" sz="20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409559" y="7474900"/>
            <a:ext cx="328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Q1.NPS</a:t>
            </a:r>
            <a:endParaRPr lang="en-US" altLang="ja-JP" sz="1600" b="1" dirty="0"/>
          </a:p>
          <a:p>
            <a:r>
              <a:rPr lang="en-US" altLang="ja-JP" sz="2000" dirty="0"/>
              <a:t>How likely would you recommend?</a:t>
            </a:r>
            <a:endParaRPr lang="ja-JP" altLang="en-US" sz="20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706615" y="896516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3737126" y="896516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5116453" y="5993375"/>
            <a:ext cx="347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Q2-1.</a:t>
            </a:r>
          </a:p>
          <a:p>
            <a:r>
              <a:rPr lang="en-US" altLang="ja-JP" sz="2000" dirty="0"/>
              <a:t>Choose the description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5116453" y="7474900"/>
            <a:ext cx="347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Q2-1.</a:t>
            </a:r>
          </a:p>
          <a:p>
            <a:r>
              <a:rPr lang="en-US" altLang="ja-JP" sz="2000" dirty="0"/>
              <a:t>Choose the description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129161" y="6835433"/>
            <a:ext cx="1404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Durability</a:t>
            </a:r>
            <a:endParaRPr lang="ja-JP" altLang="en-US" sz="20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5129161" y="8313294"/>
            <a:ext cx="1404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Durability</a:t>
            </a:r>
            <a:endParaRPr lang="ja-JP" altLang="en-US" sz="2000" b="1" dirty="0"/>
          </a:p>
        </p:txBody>
      </p:sp>
      <p:sp>
        <p:nvSpPr>
          <p:cNvPr id="60" name="乗算記号 59"/>
          <p:cNvSpPr/>
          <p:nvPr/>
        </p:nvSpPr>
        <p:spPr>
          <a:xfrm>
            <a:off x="4710359" y="6271089"/>
            <a:ext cx="485632" cy="485632"/>
          </a:xfrm>
          <a:prstGeom prst="mathMultiply">
            <a:avLst>
              <a:gd name="adj1" fmla="val 100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乗算記号 60"/>
          <p:cNvSpPr/>
          <p:nvPr/>
        </p:nvSpPr>
        <p:spPr>
          <a:xfrm>
            <a:off x="4710359" y="7762180"/>
            <a:ext cx="485632" cy="485632"/>
          </a:xfrm>
          <a:prstGeom prst="mathMultiply">
            <a:avLst>
              <a:gd name="adj1" fmla="val 100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角丸四角形吹き出し 61"/>
          <p:cNvSpPr/>
          <p:nvPr/>
        </p:nvSpPr>
        <p:spPr>
          <a:xfrm>
            <a:off x="7824044" y="6707649"/>
            <a:ext cx="1627529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b="1" dirty="0"/>
              <a:t>Very good</a:t>
            </a:r>
            <a:endParaRPr lang="ja-JP" altLang="en-US" sz="1800" b="1" dirty="0"/>
          </a:p>
        </p:txBody>
      </p:sp>
      <p:sp>
        <p:nvSpPr>
          <p:cNvPr id="63" name="角丸四角形吹き出し 62"/>
          <p:cNvSpPr/>
          <p:nvPr/>
        </p:nvSpPr>
        <p:spPr>
          <a:xfrm>
            <a:off x="7824043" y="8189147"/>
            <a:ext cx="1627529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b="1" dirty="0"/>
              <a:t>Too bad</a:t>
            </a:r>
            <a:endParaRPr lang="ja-JP" altLang="en-US" sz="1800" b="1" dirty="0"/>
          </a:p>
        </p:txBody>
      </p:sp>
      <p:sp>
        <p:nvSpPr>
          <p:cNvPr id="66" name="二等辺三角形 65"/>
          <p:cNvSpPr/>
          <p:nvPr/>
        </p:nvSpPr>
        <p:spPr>
          <a:xfrm rot="5400000">
            <a:off x="9000162" y="7545706"/>
            <a:ext cx="1413164" cy="19032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9658112" y="7072684"/>
            <a:ext cx="297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800" b="1" dirty="0"/>
              <a:t>The impact of</a:t>
            </a:r>
          </a:p>
          <a:p>
            <a:pPr algn="ctr"/>
            <a:r>
              <a:rPr lang="en-US" altLang="ja-JP" sz="1800" b="1" dirty="0"/>
              <a:t> “Durability” is </a:t>
            </a:r>
            <a:endParaRPr lang="ja-JP" altLang="en-US" sz="1800" b="1" dirty="0"/>
          </a:p>
        </p:txBody>
      </p:sp>
      <p:sp>
        <p:nvSpPr>
          <p:cNvPr id="68" name="角丸四角形 67"/>
          <p:cNvSpPr/>
          <p:nvPr/>
        </p:nvSpPr>
        <p:spPr>
          <a:xfrm>
            <a:off x="10249767" y="7719015"/>
            <a:ext cx="1793174" cy="462586"/>
          </a:xfrm>
          <a:prstGeom prst="roundRect">
            <a:avLst/>
          </a:prstGeom>
          <a:solidFill>
            <a:srgbClr val="71D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Low</a:t>
            </a:r>
            <a:endParaRPr kumimoji="1" lang="ja-JP" altLang="en-US" b="1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8309691" y="896516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274E1E-BF5E-44E4-AF48-046E3CA93EB4}"/>
              </a:ext>
            </a:extLst>
          </p:cNvPr>
          <p:cNvSpPr txBox="1"/>
          <p:nvPr/>
        </p:nvSpPr>
        <p:spPr>
          <a:xfrm>
            <a:off x="1403251" y="3440157"/>
            <a:ext cx="328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Q1.NPS</a:t>
            </a:r>
            <a:endParaRPr lang="en-US" altLang="ja-JP" sz="1600" b="1" dirty="0"/>
          </a:p>
          <a:p>
            <a:r>
              <a:rPr lang="en-US" altLang="ja-JP" sz="2000" dirty="0"/>
              <a:t>How likely would you recommend?</a:t>
            </a:r>
            <a:endParaRPr lang="ja-JP" altLang="en-US" sz="2000" dirty="0"/>
          </a:p>
        </p:txBody>
      </p:sp>
      <p:sp>
        <p:nvSpPr>
          <p:cNvPr id="53" name="角丸四角形吹き出し 40">
            <a:extLst>
              <a:ext uri="{FF2B5EF4-FFF2-40B4-BE49-F238E27FC236}">
                <a16:creationId xmlns:a16="http://schemas.microsoft.com/office/drawing/2014/main" id="{F2BCB4B5-4E3F-47BB-B0B1-4D4C0CCB0E41}"/>
              </a:ext>
            </a:extLst>
          </p:cNvPr>
          <p:cNvSpPr/>
          <p:nvPr/>
        </p:nvSpPr>
        <p:spPr>
          <a:xfrm>
            <a:off x="3529122" y="2525506"/>
            <a:ext cx="1029008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9</a:t>
            </a:r>
            <a:endParaRPr lang="ja-JP" altLang="en-US" sz="2800" b="1" dirty="0"/>
          </a:p>
        </p:txBody>
      </p:sp>
      <p:sp>
        <p:nvSpPr>
          <p:cNvPr id="54" name="角丸四角形吹き出し 41">
            <a:extLst>
              <a:ext uri="{FF2B5EF4-FFF2-40B4-BE49-F238E27FC236}">
                <a16:creationId xmlns:a16="http://schemas.microsoft.com/office/drawing/2014/main" id="{EA7C49AF-682A-4C28-B8A0-7BF019E51D8E}"/>
              </a:ext>
            </a:extLst>
          </p:cNvPr>
          <p:cNvSpPr/>
          <p:nvPr/>
        </p:nvSpPr>
        <p:spPr>
          <a:xfrm>
            <a:off x="3529122" y="4119583"/>
            <a:ext cx="1029008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2</a:t>
            </a:r>
            <a:endParaRPr lang="ja-JP" altLang="en-US" sz="2800" b="1" dirty="0"/>
          </a:p>
        </p:txBody>
      </p:sp>
      <p:sp>
        <p:nvSpPr>
          <p:cNvPr id="56" name="角丸四角形吹き出し 63">
            <a:extLst>
              <a:ext uri="{FF2B5EF4-FFF2-40B4-BE49-F238E27FC236}">
                <a16:creationId xmlns:a16="http://schemas.microsoft.com/office/drawing/2014/main" id="{3F0D3C67-8A70-426E-9A49-CBF780601234}"/>
              </a:ext>
            </a:extLst>
          </p:cNvPr>
          <p:cNvSpPr/>
          <p:nvPr/>
        </p:nvSpPr>
        <p:spPr>
          <a:xfrm>
            <a:off x="3529122" y="6707650"/>
            <a:ext cx="1029008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6</a:t>
            </a:r>
            <a:endParaRPr lang="ja-JP" altLang="en-US" sz="2800" b="1" dirty="0"/>
          </a:p>
        </p:txBody>
      </p:sp>
      <p:sp>
        <p:nvSpPr>
          <p:cNvPr id="71" name="角丸四角形吹き出し 64">
            <a:extLst>
              <a:ext uri="{FF2B5EF4-FFF2-40B4-BE49-F238E27FC236}">
                <a16:creationId xmlns:a16="http://schemas.microsoft.com/office/drawing/2014/main" id="{8E77616C-D180-49B9-922F-80BFBED92CF7}"/>
              </a:ext>
            </a:extLst>
          </p:cNvPr>
          <p:cNvSpPr/>
          <p:nvPr/>
        </p:nvSpPr>
        <p:spPr>
          <a:xfrm>
            <a:off x="3529122" y="8189148"/>
            <a:ext cx="1029008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6</a:t>
            </a:r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4339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55EBD88D-644B-4C01-9B38-30E897976F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386" y="953131"/>
            <a:ext cx="12823986" cy="864806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118ED3-2CD5-430D-9310-4AE647F1FF7B}"/>
              </a:ext>
            </a:extLst>
          </p:cNvPr>
          <p:cNvSpPr/>
          <p:nvPr/>
        </p:nvSpPr>
        <p:spPr>
          <a:xfrm>
            <a:off x="688818" y="1319039"/>
            <a:ext cx="5338569" cy="7793964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Our Business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-859784" y="2998164"/>
            <a:ext cx="550822" cy="6282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/>
          </a:p>
        </p:txBody>
      </p:sp>
      <p:sp>
        <p:nvSpPr>
          <p:cNvPr id="15" name="正方形/長方形 14"/>
          <p:cNvSpPr/>
          <p:nvPr/>
        </p:nvSpPr>
        <p:spPr>
          <a:xfrm>
            <a:off x="-859784" y="1257047"/>
            <a:ext cx="550822" cy="1741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692532" y="3400046"/>
            <a:ext cx="184731" cy="461665"/>
          </a:xfrm>
          <a:prstGeom prst="rect">
            <a:avLst/>
          </a:prstGeom>
          <a:noFill/>
          <a:effectLst>
            <a:outerShdw blurRad="215900" dist="88900" dir="54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kumimoji="1" lang="ja-JP" altLang="en-US" sz="2400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3224C82-6105-44E5-8EA4-A51280977CC8}"/>
              </a:ext>
            </a:extLst>
          </p:cNvPr>
          <p:cNvSpPr/>
          <p:nvPr/>
        </p:nvSpPr>
        <p:spPr>
          <a:xfrm rot="2700000">
            <a:off x="3736828" y="5080430"/>
            <a:ext cx="1644094" cy="1580225"/>
          </a:xfrm>
          <a:prstGeom prst="rect">
            <a:avLst/>
          </a:prstGeom>
          <a:solidFill>
            <a:srgbClr val="F5155B"/>
          </a:soli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3A35B55-4120-4C27-9836-DD272FD0E3AC}"/>
              </a:ext>
            </a:extLst>
          </p:cNvPr>
          <p:cNvSpPr/>
          <p:nvPr/>
        </p:nvSpPr>
        <p:spPr>
          <a:xfrm rot="2700000">
            <a:off x="5578754" y="3164635"/>
            <a:ext cx="1644094" cy="1580225"/>
          </a:xfrm>
          <a:prstGeom prst="rect">
            <a:avLst/>
          </a:prstGeom>
          <a:solidFill>
            <a:srgbClr val="5E3FA8"/>
          </a:soli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52AFB4E-91CB-4AA6-88DA-4BBCEE66D4B0}"/>
              </a:ext>
            </a:extLst>
          </p:cNvPr>
          <p:cNvSpPr/>
          <p:nvPr/>
        </p:nvSpPr>
        <p:spPr>
          <a:xfrm rot="2700000">
            <a:off x="7430228" y="5080431"/>
            <a:ext cx="1644094" cy="1580225"/>
          </a:xfrm>
          <a:prstGeom prst="rect">
            <a:avLst/>
          </a:prstGeom>
          <a:solidFill>
            <a:srgbClr val="FA3936"/>
          </a:soli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7D1B7B4-2A79-407B-B6A2-26E5DA0D0BE9}"/>
              </a:ext>
            </a:extLst>
          </p:cNvPr>
          <p:cNvSpPr txBox="1"/>
          <p:nvPr/>
        </p:nvSpPr>
        <p:spPr>
          <a:xfrm>
            <a:off x="5367506" y="3456079"/>
            <a:ext cx="2066588" cy="83099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bg1"/>
                </a:solidFill>
              </a:rPr>
              <a:t>Company</a:t>
            </a:r>
          </a:p>
          <a:p>
            <a:pPr algn="ctr"/>
            <a:r>
              <a:rPr kumimoji="1" lang="en-US" altLang="ja-JP" sz="2400" b="1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7279AA7-B24B-4684-811B-6D0B8CA5E4D7}"/>
              </a:ext>
            </a:extLst>
          </p:cNvPr>
          <p:cNvSpPr txBox="1"/>
          <p:nvPr/>
        </p:nvSpPr>
        <p:spPr>
          <a:xfrm>
            <a:off x="3367501" y="5417892"/>
            <a:ext cx="2381770" cy="83099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bg1"/>
                </a:solidFill>
              </a:rPr>
              <a:t>Employee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Engagement</a:t>
            </a:r>
            <a:endParaRPr kumimoji="1" lang="en-US" altLang="ja-JP" sz="2400" b="1" dirty="0">
              <a:solidFill>
                <a:schemeClr val="bg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5FC54F1-3E9E-489E-A3C5-7FB49C59B89A}"/>
              </a:ext>
            </a:extLst>
          </p:cNvPr>
          <p:cNvSpPr txBox="1"/>
          <p:nvPr/>
        </p:nvSpPr>
        <p:spPr>
          <a:xfrm>
            <a:off x="7231817" y="5413681"/>
            <a:ext cx="2040915" cy="83099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bg1"/>
                </a:solidFill>
              </a:rPr>
              <a:t>Customer</a:t>
            </a:r>
          </a:p>
          <a:p>
            <a:pPr algn="ctr"/>
            <a:r>
              <a:rPr kumimoji="1" lang="en-US" altLang="ja-JP" sz="2400" b="1" dirty="0">
                <a:solidFill>
                  <a:schemeClr val="bg1"/>
                </a:solidFill>
              </a:rPr>
              <a:t>Loyalty</a:t>
            </a:r>
          </a:p>
        </p:txBody>
      </p:sp>
      <p:sp>
        <p:nvSpPr>
          <p:cNvPr id="42" name="右矢印 25">
            <a:extLst>
              <a:ext uri="{FF2B5EF4-FFF2-40B4-BE49-F238E27FC236}">
                <a16:creationId xmlns:a16="http://schemas.microsoft.com/office/drawing/2014/main" id="{0844F8A1-E048-4D14-8F1C-BA429B68BA82}"/>
              </a:ext>
            </a:extLst>
          </p:cNvPr>
          <p:cNvSpPr/>
          <p:nvPr/>
        </p:nvSpPr>
        <p:spPr>
          <a:xfrm rot="18900000">
            <a:off x="5104632" y="4710128"/>
            <a:ext cx="758003" cy="318486"/>
          </a:xfrm>
          <a:prstGeom prst="rightArrow">
            <a:avLst>
              <a:gd name="adj1" fmla="val 50000"/>
              <a:gd name="adj2" fmla="val 87377"/>
            </a:avLst>
          </a:prstGeom>
          <a:gradFill flip="none" rotWithShape="1">
            <a:gsLst>
              <a:gs pos="0">
                <a:srgbClr val="F5155B"/>
              </a:gs>
              <a:gs pos="80000">
                <a:srgbClr val="5E3FA8"/>
              </a:gs>
            </a:gsLst>
            <a:lin ang="0" scaled="1"/>
            <a:tileRect/>
          </a:gra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/>
          </a:p>
        </p:txBody>
      </p:sp>
      <p:sp>
        <p:nvSpPr>
          <p:cNvPr id="43" name="右矢印 26">
            <a:extLst>
              <a:ext uri="{FF2B5EF4-FFF2-40B4-BE49-F238E27FC236}">
                <a16:creationId xmlns:a16="http://schemas.microsoft.com/office/drawing/2014/main" id="{FF5717C9-F7C6-4489-BF43-D0C826F6AD87}"/>
              </a:ext>
            </a:extLst>
          </p:cNvPr>
          <p:cNvSpPr/>
          <p:nvPr/>
        </p:nvSpPr>
        <p:spPr>
          <a:xfrm rot="2700000" flipH="1">
            <a:off x="7025293" y="4688771"/>
            <a:ext cx="758003" cy="318486"/>
          </a:xfrm>
          <a:prstGeom prst="rightArrow">
            <a:avLst>
              <a:gd name="adj1" fmla="val 50000"/>
              <a:gd name="adj2" fmla="val 87377"/>
            </a:avLst>
          </a:prstGeom>
          <a:gradFill flip="none" rotWithShape="1">
            <a:gsLst>
              <a:gs pos="0">
                <a:srgbClr val="FA3936"/>
              </a:gs>
              <a:gs pos="80000">
                <a:srgbClr val="5E3FA8"/>
              </a:gs>
            </a:gsLst>
            <a:lin ang="0" scaled="1"/>
            <a:tileRect/>
          </a:gra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/>
          </a:p>
        </p:txBody>
      </p:sp>
      <p:sp>
        <p:nvSpPr>
          <p:cNvPr id="44" name="矢印: 左右 43">
            <a:extLst>
              <a:ext uri="{FF2B5EF4-FFF2-40B4-BE49-F238E27FC236}">
                <a16:creationId xmlns:a16="http://schemas.microsoft.com/office/drawing/2014/main" id="{354F0FA8-0377-4560-AAF8-4779B0133A7B}"/>
              </a:ext>
            </a:extLst>
          </p:cNvPr>
          <p:cNvSpPr/>
          <p:nvPr/>
        </p:nvSpPr>
        <p:spPr>
          <a:xfrm>
            <a:off x="5822278" y="5701496"/>
            <a:ext cx="1215861" cy="321595"/>
          </a:xfrm>
          <a:prstGeom prst="leftRightArrow">
            <a:avLst>
              <a:gd name="adj1" fmla="val 50000"/>
              <a:gd name="adj2" fmla="val 76530"/>
            </a:avLst>
          </a:prstGeom>
          <a:gradFill flip="none" rotWithShape="1">
            <a:gsLst>
              <a:gs pos="50000">
                <a:srgbClr val="FDBFC9"/>
              </a:gs>
              <a:gs pos="30000">
                <a:srgbClr val="FA3936"/>
              </a:gs>
              <a:gs pos="70000">
                <a:srgbClr val="F5155B"/>
              </a:gs>
            </a:gsLst>
            <a:lin ang="13200000" scaled="0"/>
            <a:tileRect/>
          </a:gra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5F3246-5409-4C76-8FDA-9AB462C4C498}"/>
              </a:ext>
            </a:extLst>
          </p:cNvPr>
          <p:cNvSpPr txBox="1"/>
          <p:nvPr/>
        </p:nvSpPr>
        <p:spPr>
          <a:xfrm>
            <a:off x="1243163" y="6391198"/>
            <a:ext cx="285532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err="1"/>
              <a:t>EmployeeTech</a:t>
            </a:r>
            <a:endParaRPr kumimoji="1" lang="ja-JP" altLang="en-US" sz="2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D38619C-2732-4F1D-8029-ED8D5BAEF25A}"/>
              </a:ext>
            </a:extLst>
          </p:cNvPr>
          <p:cNvSpPr txBox="1"/>
          <p:nvPr/>
        </p:nvSpPr>
        <p:spPr>
          <a:xfrm>
            <a:off x="9133328" y="6391197"/>
            <a:ext cx="268766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err="1"/>
              <a:t>EmotionTech</a:t>
            </a:r>
            <a:endParaRPr kumimoji="1" lang="ja-JP" altLang="en-US" sz="2400" b="1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22F627-7646-41D6-AF11-1F7F204BBADD}"/>
              </a:ext>
            </a:extLst>
          </p:cNvPr>
          <p:cNvSpPr/>
          <p:nvPr/>
        </p:nvSpPr>
        <p:spPr>
          <a:xfrm>
            <a:off x="13313044" y="2732468"/>
            <a:ext cx="1208868" cy="1029171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75B45FC-CFE7-4034-8406-E6B4B52E6949}"/>
              </a:ext>
            </a:extLst>
          </p:cNvPr>
          <p:cNvSpPr/>
          <p:nvPr/>
        </p:nvSpPr>
        <p:spPr>
          <a:xfrm>
            <a:off x="13522192" y="3147572"/>
            <a:ext cx="1208868" cy="1029171"/>
          </a:xfrm>
          <a:prstGeom prst="rect">
            <a:avLst/>
          </a:prstGeom>
          <a:solidFill>
            <a:srgbClr val="F51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3DDBAF4-D6AA-424F-8134-A3737E93B9E7}"/>
              </a:ext>
            </a:extLst>
          </p:cNvPr>
          <p:cNvSpPr/>
          <p:nvPr/>
        </p:nvSpPr>
        <p:spPr>
          <a:xfrm>
            <a:off x="13716559" y="3662158"/>
            <a:ext cx="1208868" cy="1029171"/>
          </a:xfrm>
          <a:prstGeom prst="rect">
            <a:avLst/>
          </a:prstGeom>
          <a:solidFill>
            <a:srgbClr val="FA3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785C0B-CFA8-4A6D-982A-E580EB236BDB}"/>
              </a:ext>
            </a:extLst>
          </p:cNvPr>
          <p:cNvSpPr txBox="1"/>
          <p:nvPr/>
        </p:nvSpPr>
        <p:spPr>
          <a:xfrm>
            <a:off x="688818" y="1314171"/>
            <a:ext cx="11547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/>
              <a:t>Engaged Employee can make Great CX,</a:t>
            </a:r>
          </a:p>
          <a:p>
            <a:pPr algn="ctr"/>
            <a:r>
              <a:rPr lang="en-US" altLang="ja-JP" sz="3600" b="1" dirty="0"/>
              <a:t>Great CX can Growth Company </a:t>
            </a:r>
            <a:endParaRPr kumimoji="1" lang="ja-JP" altLang="en-US" sz="3600" b="1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CC810FAC-9CE2-437B-8AFD-D1F39A34EE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138" y="5940138"/>
            <a:ext cx="4199380" cy="317286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7480B4-BEA4-446D-81F2-9BBFD76077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472" y="7635788"/>
            <a:ext cx="968512" cy="166030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A0D57FD-5FA4-406F-AF1B-7D7AE82D5A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359" y="5940138"/>
            <a:ext cx="4199380" cy="317286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ED17CA-C3DB-45B0-8CC0-83A4C89D18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1693" y="7635788"/>
            <a:ext cx="968512" cy="16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32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8366" y="106765"/>
            <a:ext cx="10951999" cy="830586"/>
          </a:xfrm>
        </p:spPr>
        <p:txBody>
          <a:bodyPr/>
          <a:lstStyle/>
          <a:p>
            <a:r>
              <a:rPr lang="en-US" altLang="ja-JP" dirty="0"/>
              <a:t>About Us (</a:t>
            </a:r>
            <a:r>
              <a:rPr lang="en-US" altLang="ja-JP" dirty="0" err="1"/>
              <a:t>EmployeeTech</a:t>
            </a:r>
            <a:r>
              <a:rPr lang="en-US" altLang="ja-JP" dirty="0"/>
              <a:t> : EX Management System)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39762" y="-836905"/>
            <a:ext cx="5601647" cy="561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/>
          </a:p>
        </p:txBody>
      </p:sp>
      <p:sp>
        <p:nvSpPr>
          <p:cNvPr id="14" name="正方形/長方形 13"/>
          <p:cNvSpPr/>
          <p:nvPr/>
        </p:nvSpPr>
        <p:spPr>
          <a:xfrm>
            <a:off x="-859784" y="2603217"/>
            <a:ext cx="550822" cy="651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/>
          </a:p>
        </p:txBody>
      </p:sp>
      <p:sp>
        <p:nvSpPr>
          <p:cNvPr id="15" name="正方形/長方形 14"/>
          <p:cNvSpPr/>
          <p:nvPr/>
        </p:nvSpPr>
        <p:spPr>
          <a:xfrm>
            <a:off x="-869599" y="1436013"/>
            <a:ext cx="550822" cy="984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52A9ED-B5B9-4FFE-8881-8DBDEAD4F502}"/>
              </a:ext>
            </a:extLst>
          </p:cNvPr>
          <p:cNvSpPr/>
          <p:nvPr/>
        </p:nvSpPr>
        <p:spPr>
          <a:xfrm>
            <a:off x="6560190" y="-836905"/>
            <a:ext cx="5601647" cy="561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B6619FF4-986F-448E-8F5A-733CFD904350}"/>
              </a:ext>
            </a:extLst>
          </p:cNvPr>
          <p:cNvGrpSpPr/>
          <p:nvPr/>
        </p:nvGrpSpPr>
        <p:grpSpPr>
          <a:xfrm>
            <a:off x="639763" y="5542168"/>
            <a:ext cx="10134254" cy="3579607"/>
            <a:chOff x="639763" y="2150660"/>
            <a:chExt cx="10134254" cy="3579607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20275402-9E61-4774-AF16-17A96EC531F7}"/>
                </a:ext>
              </a:extLst>
            </p:cNvPr>
            <p:cNvSpPr txBox="1"/>
            <p:nvPr/>
          </p:nvSpPr>
          <p:spPr>
            <a:xfrm>
              <a:off x="639763" y="3253336"/>
              <a:ext cx="560164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全国</a:t>
              </a:r>
              <a:r>
                <a:rPr lang="en-US" altLang="ja-JP" dirty="0"/>
                <a:t>120,000</a:t>
              </a:r>
              <a:r>
                <a:rPr lang="ja-JP" altLang="en-US" dirty="0"/>
                <a:t>人の人事キーパーソンが選ぶ</a:t>
              </a:r>
              <a:r>
                <a:rPr kumimoji="1" lang="ja-JP" altLang="en-US" dirty="0"/>
                <a:t>「</a:t>
              </a:r>
              <a:r>
                <a:rPr kumimoji="1" lang="en-US" altLang="ja-JP" dirty="0"/>
                <a:t>HR</a:t>
              </a:r>
              <a:r>
                <a:rPr kumimoji="1" lang="ja-JP" altLang="en-US" dirty="0"/>
                <a:t>アワード</a:t>
              </a:r>
              <a:r>
                <a:rPr kumimoji="1" lang="en-US" altLang="ja-JP" dirty="0"/>
                <a:t>2018</a:t>
              </a:r>
              <a:r>
                <a:rPr kumimoji="1" lang="ja-JP" altLang="en-US" dirty="0"/>
                <a:t>」</a:t>
              </a:r>
              <a:endParaRPr kumimoji="1" lang="en-US" altLang="ja-JP" dirty="0"/>
            </a:p>
            <a:p>
              <a:endParaRPr kumimoji="1" lang="en-US" altLang="ja-JP" dirty="0"/>
            </a:p>
            <a:p>
              <a:r>
                <a:rPr kumimoji="1" lang="ja-JP" altLang="en-US" b="1" dirty="0"/>
                <a:t>組織変革・開発部門</a:t>
              </a:r>
              <a:endParaRPr kumimoji="1" lang="en-US" altLang="ja-JP" b="1" dirty="0"/>
            </a:p>
            <a:p>
              <a:r>
                <a:rPr lang="ja-JP" altLang="en-US" b="1" dirty="0"/>
                <a:t>最優秀賞　受賞</a:t>
              </a:r>
              <a:endParaRPr kumimoji="1" lang="ja-JP" altLang="en-US" b="1" dirty="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0AC87FF-7567-4AE6-A170-DA80FC15A85A}"/>
                </a:ext>
              </a:extLst>
            </p:cNvPr>
            <p:cNvSpPr txBox="1"/>
            <p:nvPr/>
          </p:nvSpPr>
          <p:spPr>
            <a:xfrm>
              <a:off x="685836" y="2603217"/>
              <a:ext cx="8919982" cy="41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u="sng" dirty="0"/>
                <a:t>■</a:t>
              </a:r>
              <a:r>
                <a:rPr kumimoji="1" lang="en-US" altLang="ja-JP" b="1" u="sng" dirty="0"/>
                <a:t>HR Award 2018</a:t>
              </a:r>
              <a:endParaRPr kumimoji="1" lang="ja-JP" altLang="en-US" b="1" u="sng" dirty="0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F0481997-E2E6-48BA-9BEE-BD77B625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6364" y="2150660"/>
              <a:ext cx="3047653" cy="3579607"/>
            </a:xfrm>
            <a:prstGeom prst="rect">
              <a:avLst/>
            </a:prstGeom>
            <a:effectLst>
              <a:outerShdw blurRad="76200" dist="635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7201F3B-89E7-4982-A175-BDF611D94FF6}"/>
              </a:ext>
            </a:extLst>
          </p:cNvPr>
          <p:cNvGrpSpPr/>
          <p:nvPr/>
        </p:nvGrpSpPr>
        <p:grpSpPr>
          <a:xfrm>
            <a:off x="685836" y="1319905"/>
            <a:ext cx="10434167" cy="3837723"/>
            <a:chOff x="685836" y="5031153"/>
            <a:chExt cx="10434167" cy="3837723"/>
          </a:xfrm>
        </p:grpSpPr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D18D6C5-3958-4F51-B443-957FA06F62DF}"/>
                </a:ext>
              </a:extLst>
            </p:cNvPr>
            <p:cNvSpPr txBox="1"/>
            <p:nvPr/>
          </p:nvSpPr>
          <p:spPr>
            <a:xfrm>
              <a:off x="685836" y="5884832"/>
              <a:ext cx="8919982" cy="41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u="sng" dirty="0"/>
                <a:t>■</a:t>
              </a:r>
              <a:r>
                <a:rPr kumimoji="1" lang="en-US" altLang="ja-JP" b="1" u="sng" dirty="0"/>
                <a:t>the 3</a:t>
              </a:r>
              <a:r>
                <a:rPr kumimoji="1" lang="en-US" altLang="ja-JP" b="1" u="sng" baseline="30000" dirty="0"/>
                <a:t>rd</a:t>
              </a:r>
              <a:r>
                <a:rPr kumimoji="1" lang="en-US" altLang="ja-JP" b="1" u="sng" dirty="0"/>
                <a:t> HR Technology Award</a:t>
              </a:r>
              <a:endParaRPr kumimoji="1" lang="ja-JP" altLang="en-US" b="1" u="sng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EBC1D22-7BB1-4F34-8CD7-7E13B021518B}"/>
                </a:ext>
              </a:extLst>
            </p:cNvPr>
            <p:cNvSpPr txBox="1"/>
            <p:nvPr/>
          </p:nvSpPr>
          <p:spPr>
            <a:xfrm>
              <a:off x="685836" y="6648553"/>
              <a:ext cx="560164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経済産業省後援、</a:t>
              </a:r>
              <a:r>
                <a:rPr lang="en-US" altLang="ja-JP" dirty="0" err="1"/>
                <a:t>ProFuture</a:t>
              </a:r>
              <a:r>
                <a:rPr lang="ja-JP" altLang="en-US" dirty="0"/>
                <a:t>株式会社</a:t>
              </a:r>
            </a:p>
            <a:p>
              <a:r>
                <a:rPr lang="ja-JP" altLang="en-US" dirty="0"/>
                <a:t>「第三回</a:t>
              </a:r>
              <a:r>
                <a:rPr lang="en-US" altLang="ja-JP" dirty="0"/>
                <a:t>HR</a:t>
              </a:r>
              <a:r>
                <a:rPr lang="ja-JP" altLang="en-US" dirty="0"/>
                <a:t>テクノロジー大賞」</a:t>
              </a:r>
              <a:endParaRPr lang="en-US" altLang="ja-JP" dirty="0"/>
            </a:p>
            <a:p>
              <a:endParaRPr lang="ja-JP" altLang="en-US" dirty="0"/>
            </a:p>
            <a:p>
              <a:r>
                <a:rPr lang="ja-JP" altLang="en-US" b="1" dirty="0"/>
                <a:t>労務・福利厚生部門</a:t>
              </a:r>
            </a:p>
            <a:p>
              <a:r>
                <a:rPr lang="ja-JP" altLang="en-US" b="1" dirty="0"/>
                <a:t>優秀賞</a:t>
              </a:r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471D332C-1560-44B1-9AB4-D77372E0D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280" y="5031153"/>
              <a:ext cx="3837723" cy="3837723"/>
            </a:xfrm>
            <a:prstGeom prst="rect">
              <a:avLst/>
            </a:prstGeom>
            <a:effectLst>
              <a:outerShdw blurRad="76200" dist="635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957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50+ members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0210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68" name="Picture 2" descr="ãblue slide designãã®ç»åæ¤ç´¢çµæ">
            <a:extLst>
              <a:ext uri="{FF2B5EF4-FFF2-40B4-BE49-F238E27FC236}">
                <a16:creationId xmlns:a16="http://schemas.microsoft.com/office/drawing/2014/main" id="{06BD572B-D63C-4CEF-A4EC-C5909E236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928233" y="3900393"/>
            <a:ext cx="5533354" cy="27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4C799A5-BDFB-4B5C-AEB2-F719E4F9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6" y="106765"/>
            <a:ext cx="10467737" cy="830586"/>
          </a:xfrm>
        </p:spPr>
        <p:txBody>
          <a:bodyPr/>
          <a:lstStyle/>
          <a:p>
            <a:r>
              <a:rPr lang="en-US" altLang="ja-JP" dirty="0"/>
              <a:t>About Us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30F87DA-454F-4C7A-949F-2EAAF484AF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728" y="2161604"/>
            <a:ext cx="11579071" cy="4911444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99CFFCA5-72BF-4AB5-B6BB-F9CE24D6FA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698" y="5881195"/>
            <a:ext cx="4149298" cy="311680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D155CF4-8A60-45A5-AD49-4C80575675B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566" y="5881195"/>
            <a:ext cx="4679511" cy="312739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ADA846B-7C54-4CE6-8150-03B624B0F80B}"/>
              </a:ext>
            </a:extLst>
          </p:cNvPr>
          <p:cNvSpPr txBox="1"/>
          <p:nvPr/>
        </p:nvSpPr>
        <p:spPr>
          <a:xfrm>
            <a:off x="7640367" y="6122505"/>
            <a:ext cx="1103187" cy="41934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>
                <a:solidFill>
                  <a:srgbClr val="0B1999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Sensei</a:t>
            </a:r>
            <a:endParaRPr kumimoji="1" lang="ja-JP" altLang="en-US" dirty="0">
              <a:solidFill>
                <a:srgbClr val="0B1999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902B796-5CAA-40C3-871F-B3121E9DBFAB}"/>
              </a:ext>
            </a:extLst>
          </p:cNvPr>
          <p:cNvSpPr txBox="1"/>
          <p:nvPr/>
        </p:nvSpPr>
        <p:spPr>
          <a:xfrm>
            <a:off x="9894326" y="5798837"/>
            <a:ext cx="583814" cy="41934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B1999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me</a:t>
            </a:r>
            <a:endParaRPr kumimoji="1" lang="ja-JP" altLang="en-US" dirty="0">
              <a:solidFill>
                <a:srgbClr val="0B1999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A9A3A77-2B89-4028-AFA1-2B06535E16E4}"/>
              </a:ext>
            </a:extLst>
          </p:cNvPr>
          <p:cNvSpPr txBox="1"/>
          <p:nvPr/>
        </p:nvSpPr>
        <p:spPr>
          <a:xfrm>
            <a:off x="10309447" y="6732347"/>
            <a:ext cx="1237839" cy="41934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>
                <a:solidFill>
                  <a:srgbClr val="0B1999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Andrew</a:t>
            </a:r>
            <a:endParaRPr kumimoji="1" lang="ja-JP" altLang="en-US" dirty="0">
              <a:solidFill>
                <a:srgbClr val="0B1999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076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85800" y="2517320"/>
            <a:ext cx="11430000" cy="4493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 Way of Improving </a:t>
            </a:r>
          </a:p>
          <a:p>
            <a:pPr algn="ctr"/>
            <a:r>
              <a:rPr lang="en-US" altLang="ja-JP" sz="6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Employee Engagement</a:t>
            </a:r>
          </a:p>
          <a:p>
            <a:pPr algn="ctr"/>
            <a:r>
              <a:rPr lang="en-US" altLang="ja-JP" sz="16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en-US" altLang="ja-JP" sz="6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steps</a:t>
            </a:r>
            <a:endParaRPr lang="ja-JP" altLang="en-US" sz="60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95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27">
            <a:extLst>
              <a:ext uri="{FF2B5EF4-FFF2-40B4-BE49-F238E27FC236}">
                <a16:creationId xmlns:a16="http://schemas.microsoft.com/office/drawing/2014/main" id="{A7D42BA3-E464-4349-AA10-73245486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Measure, Analyze, </a:t>
            </a:r>
            <a:r>
              <a:rPr lang="en-US" altLang="ja-JP" dirty="0"/>
              <a:t>T</a:t>
            </a:r>
            <a:r>
              <a:rPr kumimoji="1" lang="en-US" altLang="ja-JP" dirty="0"/>
              <a:t>ake </a:t>
            </a:r>
            <a:r>
              <a:rPr lang="en-US" altLang="ja-JP" dirty="0"/>
              <a:t>a</a:t>
            </a:r>
            <a:r>
              <a:rPr kumimoji="1" lang="en-US" altLang="ja-JP" dirty="0"/>
              <a:t>ction</a:t>
            </a:r>
            <a:endParaRPr kumimoji="1"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2FE8908-D414-482A-8CBD-860F10CC5E08}"/>
              </a:ext>
            </a:extLst>
          </p:cNvPr>
          <p:cNvSpPr/>
          <p:nvPr/>
        </p:nvSpPr>
        <p:spPr>
          <a:xfrm>
            <a:off x="-800100" y="1416050"/>
            <a:ext cx="432257" cy="770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AAF94B5E-AE32-46AB-8ECF-AD8C124634F4}"/>
              </a:ext>
            </a:extLst>
          </p:cNvPr>
          <p:cNvGrpSpPr/>
          <p:nvPr/>
        </p:nvGrpSpPr>
        <p:grpSpPr>
          <a:xfrm>
            <a:off x="2528784" y="1414545"/>
            <a:ext cx="7747980" cy="7707229"/>
            <a:chOff x="4804602" y="3679897"/>
            <a:chExt cx="3194832" cy="3178029"/>
          </a:xfrm>
          <a:solidFill>
            <a:schemeClr val="bg1">
              <a:lumMod val="95000"/>
            </a:schemeClr>
          </a:solidFill>
        </p:grpSpPr>
        <p:sp>
          <p:nvSpPr>
            <p:cNvPr id="56" name="フリーフォーム: 図形 55">
              <a:extLst>
                <a:ext uri="{FF2B5EF4-FFF2-40B4-BE49-F238E27FC236}">
                  <a16:creationId xmlns:a16="http://schemas.microsoft.com/office/drawing/2014/main" id="{4FEFB4A5-7D61-451F-9E44-CB54925B75A5}"/>
                </a:ext>
              </a:extLst>
            </p:cNvPr>
            <p:cNvSpPr/>
            <p:nvPr/>
          </p:nvSpPr>
          <p:spPr>
            <a:xfrm>
              <a:off x="4930992" y="3679897"/>
              <a:ext cx="3068442" cy="3068442"/>
            </a:xfrm>
            <a:custGeom>
              <a:avLst/>
              <a:gdLst>
                <a:gd name="connsiteX0" fmla="*/ 1534221 w 3068442"/>
                <a:gd name="connsiteY0" fmla="*/ 0 h 3068442"/>
                <a:gd name="connsiteX1" fmla="*/ 2862895 w 3068442"/>
                <a:gd name="connsiteY1" fmla="*/ 767110 h 3068442"/>
                <a:gd name="connsiteX2" fmla="*/ 2862895 w 3068442"/>
                <a:gd name="connsiteY2" fmla="*/ 2301331 h 3068442"/>
                <a:gd name="connsiteX3" fmla="*/ 1534221 w 3068442"/>
                <a:gd name="connsiteY3" fmla="*/ 1534221 h 3068442"/>
                <a:gd name="connsiteX4" fmla="*/ 1534221 w 3068442"/>
                <a:gd name="connsiteY4" fmla="*/ 0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1534221" y="0"/>
                  </a:moveTo>
                  <a:cubicBezTo>
                    <a:pt x="2082345" y="0"/>
                    <a:pt x="2588833" y="292421"/>
                    <a:pt x="2862895" y="767110"/>
                  </a:cubicBezTo>
                  <a:cubicBezTo>
                    <a:pt x="3136957" y="1241800"/>
                    <a:pt x="3136957" y="1826641"/>
                    <a:pt x="2862895" y="2301331"/>
                  </a:cubicBezTo>
                  <a:lnTo>
                    <a:pt x="1534221" y="1534221"/>
                  </a:lnTo>
                  <a:lnTo>
                    <a:pt x="1534221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8733" tIns="671807" rIns="377017" bIns="15265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1700" kern="1200"/>
            </a:p>
          </p:txBody>
        </p:sp>
        <p:sp>
          <p:nvSpPr>
            <p:cNvPr id="57" name="フリーフォーム: 図形 56">
              <a:extLst>
                <a:ext uri="{FF2B5EF4-FFF2-40B4-BE49-F238E27FC236}">
                  <a16:creationId xmlns:a16="http://schemas.microsoft.com/office/drawing/2014/main" id="{2458E38D-9B31-4BE8-829C-4BD0D3F5066F}"/>
                </a:ext>
              </a:extLst>
            </p:cNvPr>
            <p:cNvSpPr/>
            <p:nvPr/>
          </p:nvSpPr>
          <p:spPr>
            <a:xfrm>
              <a:off x="4867797" y="3789484"/>
              <a:ext cx="3068442" cy="3068442"/>
            </a:xfrm>
            <a:custGeom>
              <a:avLst/>
              <a:gdLst>
                <a:gd name="connsiteX0" fmla="*/ 2862895 w 3068442"/>
                <a:gd name="connsiteY0" fmla="*/ 2301332 h 3068442"/>
                <a:gd name="connsiteX1" fmla="*/ 1534221 w 3068442"/>
                <a:gd name="connsiteY1" fmla="*/ 3068443 h 3068442"/>
                <a:gd name="connsiteX2" fmla="*/ 205547 w 3068442"/>
                <a:gd name="connsiteY2" fmla="*/ 2301333 h 3068442"/>
                <a:gd name="connsiteX3" fmla="*/ 1534221 w 3068442"/>
                <a:gd name="connsiteY3" fmla="*/ 1534221 h 3068442"/>
                <a:gd name="connsiteX4" fmla="*/ 2862895 w 3068442"/>
                <a:gd name="connsiteY4" fmla="*/ 2301332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2862895" y="2301332"/>
                  </a:moveTo>
                  <a:cubicBezTo>
                    <a:pt x="2588833" y="2776022"/>
                    <a:pt x="2082345" y="3068443"/>
                    <a:pt x="1534221" y="3068443"/>
                  </a:cubicBezTo>
                  <a:cubicBezTo>
                    <a:pt x="986097" y="3068443"/>
                    <a:pt x="479609" y="2776022"/>
                    <a:pt x="205547" y="2301333"/>
                  </a:cubicBezTo>
                  <a:lnTo>
                    <a:pt x="1534221" y="1534221"/>
                  </a:lnTo>
                  <a:lnTo>
                    <a:pt x="2862895" y="230133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3602" tIns="2023855" rIns="727072" bIns="306988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600" kern="1200"/>
            </a:p>
          </p:txBody>
        </p:sp>
        <p:sp>
          <p:nvSpPr>
            <p:cNvPr id="58" name="フリーフォーム: 図形 57">
              <a:extLst>
                <a:ext uri="{FF2B5EF4-FFF2-40B4-BE49-F238E27FC236}">
                  <a16:creationId xmlns:a16="http://schemas.microsoft.com/office/drawing/2014/main" id="{D1B27134-3F7C-4B48-814F-8EADA055FFE8}"/>
                </a:ext>
              </a:extLst>
            </p:cNvPr>
            <p:cNvSpPr/>
            <p:nvPr/>
          </p:nvSpPr>
          <p:spPr>
            <a:xfrm>
              <a:off x="4804602" y="3679897"/>
              <a:ext cx="3068442" cy="3068442"/>
            </a:xfrm>
            <a:custGeom>
              <a:avLst/>
              <a:gdLst>
                <a:gd name="connsiteX0" fmla="*/ 205547 w 3068442"/>
                <a:gd name="connsiteY0" fmla="*/ 2301332 h 3068442"/>
                <a:gd name="connsiteX1" fmla="*/ 205547 w 3068442"/>
                <a:gd name="connsiteY1" fmla="*/ 767111 h 3068442"/>
                <a:gd name="connsiteX2" fmla="*/ 1534221 w 3068442"/>
                <a:gd name="connsiteY2" fmla="*/ 0 h 3068442"/>
                <a:gd name="connsiteX3" fmla="*/ 1534221 w 3068442"/>
                <a:gd name="connsiteY3" fmla="*/ 1534221 h 3068442"/>
                <a:gd name="connsiteX4" fmla="*/ 205547 w 3068442"/>
                <a:gd name="connsiteY4" fmla="*/ 2301332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205547" y="2301332"/>
                  </a:moveTo>
                  <a:cubicBezTo>
                    <a:pt x="-68515" y="1826642"/>
                    <a:pt x="-68515" y="1241801"/>
                    <a:pt x="205547" y="767111"/>
                  </a:cubicBezTo>
                  <a:cubicBezTo>
                    <a:pt x="479609" y="292421"/>
                    <a:pt x="986097" y="0"/>
                    <a:pt x="1534221" y="0"/>
                  </a:cubicBezTo>
                  <a:lnTo>
                    <a:pt x="1534221" y="1534221"/>
                  </a:lnTo>
                  <a:lnTo>
                    <a:pt x="205547" y="230133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7018" tIns="671807" rIns="1638732" bIns="15265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1700" kern="1200"/>
            </a:p>
          </p:txBody>
        </p:sp>
      </p:grpSp>
      <p:sp>
        <p:nvSpPr>
          <p:cNvPr id="67" name="部分円 66">
            <a:extLst>
              <a:ext uri="{FF2B5EF4-FFF2-40B4-BE49-F238E27FC236}">
                <a16:creationId xmlns:a16="http://schemas.microsoft.com/office/drawing/2014/main" id="{AF75567B-4E02-440A-8BCB-F7862E7F467B}"/>
              </a:ext>
            </a:extLst>
          </p:cNvPr>
          <p:cNvSpPr/>
          <p:nvPr/>
        </p:nvSpPr>
        <p:spPr>
          <a:xfrm>
            <a:off x="4950090" y="3835021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021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8" name="部分円 67">
            <a:extLst>
              <a:ext uri="{FF2B5EF4-FFF2-40B4-BE49-F238E27FC236}">
                <a16:creationId xmlns:a16="http://schemas.microsoft.com/office/drawing/2014/main" id="{E24D3425-0E86-4165-A6A3-ED9057313F0D}"/>
              </a:ext>
            </a:extLst>
          </p:cNvPr>
          <p:cNvSpPr/>
          <p:nvPr/>
        </p:nvSpPr>
        <p:spPr>
          <a:xfrm rot="7116955">
            <a:off x="4967246" y="3835020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9" name="部分円 68">
            <a:extLst>
              <a:ext uri="{FF2B5EF4-FFF2-40B4-BE49-F238E27FC236}">
                <a16:creationId xmlns:a16="http://schemas.microsoft.com/office/drawing/2014/main" id="{85A66F1A-FCF6-4644-907C-621BB4B48D0C}"/>
              </a:ext>
            </a:extLst>
          </p:cNvPr>
          <p:cNvSpPr/>
          <p:nvPr/>
        </p:nvSpPr>
        <p:spPr>
          <a:xfrm rot="14367263">
            <a:off x="4969004" y="3856369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7E5EC72C-7B77-407C-98B3-A9543D54A7C7}"/>
              </a:ext>
            </a:extLst>
          </p:cNvPr>
          <p:cNvSpPr/>
          <p:nvPr/>
        </p:nvSpPr>
        <p:spPr>
          <a:xfrm>
            <a:off x="6214616" y="1481725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C3AA7FEB-3AC3-43F4-A172-A99F5A125251}"/>
              </a:ext>
            </a:extLst>
          </p:cNvPr>
          <p:cNvSpPr/>
          <p:nvPr/>
        </p:nvSpPr>
        <p:spPr>
          <a:xfrm rot="3573970">
            <a:off x="4565600" y="4308177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06AB40FA-9270-4EFB-AFC2-4A04171D3B7C}"/>
              </a:ext>
            </a:extLst>
          </p:cNvPr>
          <p:cNvSpPr/>
          <p:nvPr/>
        </p:nvSpPr>
        <p:spPr>
          <a:xfrm rot="18009127" flipH="1">
            <a:off x="7803530" y="4254089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5A55816-FFC3-40FC-A03E-564B31FC6961}"/>
              </a:ext>
            </a:extLst>
          </p:cNvPr>
          <p:cNvSpPr/>
          <p:nvPr/>
        </p:nvSpPr>
        <p:spPr>
          <a:xfrm>
            <a:off x="7301562" y="3146270"/>
            <a:ext cx="2510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4800" b="1" dirty="0">
                <a:solidFill>
                  <a:srgbClr val="9C27B0"/>
                </a:solidFill>
              </a:rPr>
              <a:t>Analyze</a:t>
            </a: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D2CFC1AF-A7FA-4CAF-841D-7D32C6E95543}"/>
              </a:ext>
            </a:extLst>
          </p:cNvPr>
          <p:cNvSpPr/>
          <p:nvPr/>
        </p:nvSpPr>
        <p:spPr>
          <a:xfrm>
            <a:off x="4609151" y="6824322"/>
            <a:ext cx="36936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4800" b="1" dirty="0">
                <a:solidFill>
                  <a:srgbClr val="F57C00"/>
                </a:solidFill>
              </a:rPr>
              <a:t>Take action</a:t>
            </a:r>
          </a:p>
        </p:txBody>
      </p:sp>
      <p:sp>
        <p:nvSpPr>
          <p:cNvPr id="94" name="矢印: 右 93">
            <a:extLst>
              <a:ext uri="{FF2B5EF4-FFF2-40B4-BE49-F238E27FC236}">
                <a16:creationId xmlns:a16="http://schemas.microsoft.com/office/drawing/2014/main" id="{0E46404D-1EDE-4E1E-8B4C-39E979017330}"/>
              </a:ext>
            </a:extLst>
          </p:cNvPr>
          <p:cNvSpPr/>
          <p:nvPr/>
        </p:nvSpPr>
        <p:spPr>
          <a:xfrm>
            <a:off x="6101959" y="4053056"/>
            <a:ext cx="460071" cy="879373"/>
          </a:xfrm>
          <a:prstGeom prst="rightArrow">
            <a:avLst/>
          </a:prstGeom>
          <a:solidFill>
            <a:srgbClr val="021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矢印: 右 94">
            <a:extLst>
              <a:ext uri="{FF2B5EF4-FFF2-40B4-BE49-F238E27FC236}">
                <a16:creationId xmlns:a16="http://schemas.microsoft.com/office/drawing/2014/main" id="{3A4369F1-1E47-456C-8B13-DC51B0991EB6}"/>
              </a:ext>
            </a:extLst>
          </p:cNvPr>
          <p:cNvSpPr/>
          <p:nvPr/>
        </p:nvSpPr>
        <p:spPr>
          <a:xfrm rot="7481516">
            <a:off x="6773628" y="5108757"/>
            <a:ext cx="460071" cy="879373"/>
          </a:xfrm>
          <a:prstGeom prst="rightArrow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4E96BD0F-E79E-4723-8A32-40BAA6BF77CF}"/>
              </a:ext>
            </a:extLst>
          </p:cNvPr>
          <p:cNvSpPr/>
          <p:nvPr/>
        </p:nvSpPr>
        <p:spPr>
          <a:xfrm rot="14261626">
            <a:off x="5590267" y="5216134"/>
            <a:ext cx="460071" cy="879373"/>
          </a:xfrm>
          <a:prstGeom prst="rightArrow">
            <a:avLst/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447ECE7B-FEBE-4F1D-92E4-F6BB0AA416E6}"/>
              </a:ext>
            </a:extLst>
          </p:cNvPr>
          <p:cNvSpPr/>
          <p:nvPr/>
        </p:nvSpPr>
        <p:spPr>
          <a:xfrm>
            <a:off x="2323879" y="3156110"/>
            <a:ext cx="28055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dirty="0">
                <a:solidFill>
                  <a:srgbClr val="021C8B"/>
                </a:solidFill>
              </a:rPr>
              <a:t>Measure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F51BD966-3FAB-445D-A262-8E85C513C64A}"/>
              </a:ext>
            </a:extLst>
          </p:cNvPr>
          <p:cNvGrpSpPr/>
          <p:nvPr/>
        </p:nvGrpSpPr>
        <p:grpSpPr>
          <a:xfrm>
            <a:off x="1322876" y="4499224"/>
            <a:ext cx="3072449" cy="1210019"/>
            <a:chOff x="1784423" y="2944358"/>
            <a:chExt cx="3072449" cy="1210019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4DA2664D-FA48-44D1-8323-ABB9C5E7DF41}"/>
                </a:ext>
              </a:extLst>
            </p:cNvPr>
            <p:cNvSpPr/>
            <p:nvPr/>
          </p:nvSpPr>
          <p:spPr>
            <a:xfrm>
              <a:off x="1784423" y="2944358"/>
              <a:ext cx="3072449" cy="121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C2080779-36C7-41E7-B31C-2EF05D70E33C}"/>
                </a:ext>
              </a:extLst>
            </p:cNvPr>
            <p:cNvSpPr/>
            <p:nvPr/>
          </p:nvSpPr>
          <p:spPr>
            <a:xfrm>
              <a:off x="2550531" y="3245734"/>
              <a:ext cx="14189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3200" b="1" dirty="0" err="1"/>
                <a:t>eNPS</a:t>
              </a:r>
              <a:r>
                <a:rPr lang="en-US" altLang="ja-JP" sz="3200" b="1" dirty="0"/>
                <a:t> </a:t>
              </a: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973BB5AE-44D7-44DB-A287-10CA7C39A1A3}"/>
              </a:ext>
            </a:extLst>
          </p:cNvPr>
          <p:cNvGrpSpPr/>
          <p:nvPr/>
        </p:nvGrpSpPr>
        <p:grpSpPr>
          <a:xfrm>
            <a:off x="8546808" y="4510479"/>
            <a:ext cx="3932616" cy="1245151"/>
            <a:chOff x="1257930" y="2944358"/>
            <a:chExt cx="3932616" cy="1245151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0C30DC26-3060-4357-8822-F2C5498D480B}"/>
                </a:ext>
              </a:extLst>
            </p:cNvPr>
            <p:cNvSpPr/>
            <p:nvPr/>
          </p:nvSpPr>
          <p:spPr>
            <a:xfrm>
              <a:off x="1257930" y="2944358"/>
              <a:ext cx="3932616" cy="124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FA444B82-9830-4B6F-BAA9-7A324C9C8848}"/>
                </a:ext>
              </a:extLst>
            </p:cNvPr>
            <p:cNvSpPr/>
            <p:nvPr/>
          </p:nvSpPr>
          <p:spPr>
            <a:xfrm>
              <a:off x="1934869" y="3065904"/>
              <a:ext cx="2730236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3200" b="1" dirty="0"/>
                <a:t>Employee</a:t>
              </a:r>
            </a:p>
            <a:p>
              <a:pPr algn="ctr"/>
              <a:r>
                <a:rPr lang="en-US" altLang="ja-JP" sz="3200" b="1" dirty="0"/>
                <a:t>Journey Map</a:t>
              </a:r>
              <a:endParaRPr lang="ja-JP" altLang="en-US" sz="3200" b="1" dirty="0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3FFD9144-3D49-4022-B6AE-A16C572E1F93}"/>
              </a:ext>
            </a:extLst>
          </p:cNvPr>
          <p:cNvGrpSpPr/>
          <p:nvPr/>
        </p:nvGrpSpPr>
        <p:grpSpPr>
          <a:xfrm>
            <a:off x="4447141" y="7680512"/>
            <a:ext cx="3932616" cy="1245151"/>
            <a:chOff x="1257930" y="2944358"/>
            <a:chExt cx="3932616" cy="1245151"/>
          </a:xfrm>
        </p:grpSpPr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BA8BABEA-1B9C-4646-9D9D-7D4B66718726}"/>
                </a:ext>
              </a:extLst>
            </p:cNvPr>
            <p:cNvSpPr/>
            <p:nvPr/>
          </p:nvSpPr>
          <p:spPr>
            <a:xfrm>
              <a:off x="1257930" y="2944358"/>
              <a:ext cx="3932616" cy="124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84576513-555E-4C5E-8ED5-17E85333FF73}"/>
                </a:ext>
              </a:extLst>
            </p:cNvPr>
            <p:cNvSpPr/>
            <p:nvPr/>
          </p:nvSpPr>
          <p:spPr>
            <a:xfrm>
              <a:off x="1830675" y="3065904"/>
              <a:ext cx="2938626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3200" b="1" dirty="0"/>
                <a:t>Keep</a:t>
              </a:r>
            </a:p>
            <a:p>
              <a:pPr algn="ctr"/>
              <a:r>
                <a:rPr lang="en-US" altLang="ja-JP" sz="3200" b="1" dirty="0"/>
                <a:t>Turning circle</a:t>
              </a:r>
              <a:endParaRPr lang="ja-JP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004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85800" y="3738771"/>
            <a:ext cx="1143000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6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Measurement of </a:t>
            </a:r>
          </a:p>
          <a:p>
            <a:pPr algn="ctr"/>
            <a:r>
              <a:rPr lang="en-US" altLang="ja-JP" sz="6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Engagement</a:t>
            </a:r>
            <a:endParaRPr kumimoji="1" lang="en-US" altLang="ja-JP" sz="6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14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502972" y="5809362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180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Satisfaction Question : “Are you satisfied with your organization as a workplace?”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0210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343263" y="254593"/>
            <a:ext cx="11233544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 term “Satisfaction” can’t measure emotion effectively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38123" y="5932208"/>
            <a:ext cx="51943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80% of leavers answered “satisfied” or “very satisfied” in the last satisfaction survey.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C75F869-69BE-4165-8B13-1A2C2281213A}"/>
              </a:ext>
            </a:extLst>
          </p:cNvPr>
          <p:cNvSpPr/>
          <p:nvPr/>
        </p:nvSpPr>
        <p:spPr>
          <a:xfrm>
            <a:off x="639762" y="2605878"/>
            <a:ext cx="11522075" cy="132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ja-JP" altLang="en-US" sz="3200" b="1" u="sng" dirty="0"/>
              <a:t>■</a:t>
            </a:r>
            <a:r>
              <a:rPr lang="en-US" altLang="ja-JP" sz="3200" b="1" u="sng" dirty="0"/>
              <a:t>Japanese are not good at showing “direct negative feedback”.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12D1E8D-1208-4AC7-8E15-73FB229CC30E}"/>
              </a:ext>
            </a:extLst>
          </p:cNvPr>
          <p:cNvSpPr/>
          <p:nvPr/>
        </p:nvSpPr>
        <p:spPr>
          <a:xfrm>
            <a:off x="639762" y="6276468"/>
            <a:ext cx="11522076" cy="1968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ja-JP" altLang="en-US" sz="3200" b="1" u="sng" dirty="0"/>
              <a:t>■</a:t>
            </a:r>
            <a:r>
              <a:rPr lang="en-US" altLang="ja-JP" sz="3200" b="1" u="sng" dirty="0"/>
              <a:t>Satisfaction cannot measure commitment</a:t>
            </a:r>
          </a:p>
          <a:p>
            <a:pPr>
              <a:lnSpc>
                <a:spcPct val="130000"/>
              </a:lnSpc>
            </a:pPr>
            <a:r>
              <a:rPr lang="en-US" altLang="ja-JP" sz="3200" dirty="0"/>
              <a:t>If you do easy work with high salary, your satisfaction level will be high. But it doesn’t mean “you are engaged”.</a:t>
            </a:r>
          </a:p>
        </p:txBody>
      </p:sp>
      <p:pic>
        <p:nvPicPr>
          <p:cNvPr id="33" name="Picture 2" descr="ãã«ã«ãã£ã¼ããããç´æ¥çãã®ç»åæ¤ç´¢çµæ">
            <a:extLst>
              <a:ext uri="{FF2B5EF4-FFF2-40B4-BE49-F238E27FC236}">
                <a16:creationId xmlns:a16="http://schemas.microsoft.com/office/drawing/2014/main" id="{9744E52E-8C29-400F-B8FC-7C25D4209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75794" y="3754658"/>
            <a:ext cx="8627198" cy="2073412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游ゴシック"/>
        <a:ea typeface="游ゴシック"/>
        <a:cs typeface=""/>
      </a:majorFont>
      <a:minorFont>
        <a:latin typeface="游ゴシック"/>
        <a:ea typeface="游ゴシック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27281</TotalTime>
  <Words>1640</Words>
  <Application>Microsoft Office PowerPoint</Application>
  <PresentationFormat>A3 297x420 mm</PresentationFormat>
  <Paragraphs>567</Paragraphs>
  <Slides>29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8" baseType="lpstr">
      <vt:lpstr>UD デジタル 教科書体 NP-B</vt:lpstr>
      <vt:lpstr>メイリオ</vt:lpstr>
      <vt:lpstr>游ゴシック</vt:lpstr>
      <vt:lpstr>游明朝</vt:lpstr>
      <vt:lpstr>Arial</vt:lpstr>
      <vt:lpstr>Bradley Hand ITC</vt:lpstr>
      <vt:lpstr>Calibri</vt:lpstr>
      <vt:lpstr>Freestyle Script</vt:lpstr>
      <vt:lpstr>Office テーマ</vt:lpstr>
      <vt:lpstr>PowerPoint プレゼンテーション</vt:lpstr>
      <vt:lpstr>About Us</vt:lpstr>
      <vt:lpstr>Our Business</vt:lpstr>
      <vt:lpstr>About Us (EmployeeTech : EX Management System)</vt:lpstr>
      <vt:lpstr>About Us</vt:lpstr>
      <vt:lpstr>PowerPoint プレゼンテーション</vt:lpstr>
      <vt:lpstr>Measure, Analyze, Take action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How should we analyze data?</vt:lpstr>
      <vt:lpstr>PowerPoint プレゼンテーション</vt:lpstr>
      <vt:lpstr>PowerPoint プレゼンテーション</vt:lpstr>
      <vt:lpstr>PowerPoint プレゼンテーション</vt:lpstr>
      <vt:lpstr>Case : Restaurant Business</vt:lpstr>
      <vt:lpstr>Case : Restaurant Business</vt:lpstr>
      <vt:lpstr>Keep Turning circle</vt:lpstr>
      <vt:lpstr>Training Shop Manager with eNPS data.</vt:lpstr>
      <vt:lpstr>Keep turning the circle</vt:lpstr>
      <vt:lpstr>PowerPoint プレゼンテーション</vt:lpstr>
      <vt:lpstr>Concept of Analytics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須藤 勇人</dc:creator>
  <cp:lastModifiedBy>勇人 須藤</cp:lastModifiedBy>
  <cp:revision>932</cp:revision>
  <cp:lastPrinted>2020-01-21T05:33:26Z</cp:lastPrinted>
  <dcterms:created xsi:type="dcterms:W3CDTF">2016-11-17T03:28:43Z</dcterms:created>
  <dcterms:modified xsi:type="dcterms:W3CDTF">2020-05-12T06:51:37Z</dcterms:modified>
</cp:coreProperties>
</file>